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8803600" cy="43192700"/>
  <p:notesSz cx="9939338" cy="6807200"/>
  <p:embeddedFontLst>
    <p:embeddedFont>
      <p:font typeface="Arial Unicode MS" panose="020B0604020202020204" pitchFamily="50" charset="-127"/>
      <p:regular r:id="rId16"/>
    </p:embeddedFont>
    <p:embeddedFont>
      <p:font typeface="BIZ UDMincho Medium" panose="020B0600070205080204" charset="-128"/>
      <p:regular r:id="rId17"/>
    </p:embeddedFont>
    <p:embeddedFont>
      <p:font typeface="Gmarket Sans Medium" panose="020B0600000101010101" charset="-127"/>
      <p:regular r:id="rId18"/>
    </p:embeddedFont>
    <p:embeddedFont>
      <p:font typeface="Maplestory Light" panose="020B0600000101010101" charset="-127"/>
      <p:regular r:id="rId19"/>
    </p:embeddedFont>
    <p:embeddedFont>
      <p:font typeface="Noto Sans CJK KR Regular" panose="020B0600000101010101" charset="-127"/>
      <p:regular r:id="rId20"/>
    </p:embeddedFont>
    <p:embeddedFont>
      <p:font typeface="Pretendard Regular" panose="020B0600000101010101" charset="-127"/>
      <p:regular r:id="rId21"/>
    </p:embeddedFont>
    <p:embeddedFont>
      <p:font typeface="宋体" panose="02010600030101010101" pitchFamily="2" charset="-122"/>
      <p:regular r:id="rId22"/>
    </p:embeddedFont>
    <p:embeddedFont>
      <p:font typeface="THERodongSinmun Bold" panose="020B0600000101010101" charset="-127"/>
      <p:bold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서울남산체 EB" panose="02020503020101020101" pitchFamily="18" charset="-127"/>
      <p:regular r:id="rId26"/>
    </p:embeddedFont>
    <p:embeddedFont>
      <p:font typeface="서울남산체 M" panose="02020503020101020101" pitchFamily="18" charset="-12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HancomEQN" panose="02000000000000000000" pitchFamily="2" charset="-127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6C4"/>
    <a:srgbClr val="A5C75B"/>
    <a:srgbClr val="88CB94"/>
    <a:srgbClr val="006600"/>
    <a:srgbClr val="EC8CCA"/>
    <a:srgbClr val="FA7AFD"/>
    <a:srgbClr val="F6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2148" y="-1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46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52.png"/><Relationship Id="rId10" Type="http://schemas.openxmlformats.org/officeDocument/2006/relationships/image" Target="../media/image14.png"/><Relationship Id="rId19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0.png"/><Relationship Id="rId18" Type="http://schemas.openxmlformats.org/officeDocument/2006/relationships/image" Target="../media/image62.pn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4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59.png"/><Relationship Id="rId10" Type="http://schemas.openxmlformats.org/officeDocument/2006/relationships/image" Target="../media/image14.png"/><Relationship Id="rId19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image" Target="../media/image34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1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23291800"/>
            <a:ext cx="30772100" cy="1290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400" y="26289000"/>
            <a:ext cx="6832600" cy="999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577800"/>
            <a:ext cx="6553200" cy="952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940800" y="18084800"/>
            <a:ext cx="3149600" cy="139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713200" y="18084800"/>
            <a:ext cx="3149600" cy="139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71700" y="5613400"/>
            <a:ext cx="8191500" cy="7874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700" y="-1905000"/>
            <a:ext cx="8902700" cy="8496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500000">
            <a:off x="23723600" y="4864100"/>
            <a:ext cx="6642100" cy="9004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1400" y="-622300"/>
            <a:ext cx="7505700" cy="764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0" y="-2501900"/>
            <a:ext cx="8191500" cy="7874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500000">
            <a:off x="19113500" y="-1498600"/>
            <a:ext cx="4953000" cy="8509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100000">
            <a:off x="152400" y="1028700"/>
            <a:ext cx="3543300" cy="6083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0100" y="6832600"/>
            <a:ext cx="1727200" cy="1651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02600" y="5054600"/>
            <a:ext cx="2070100" cy="1968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0600" y="7023100"/>
            <a:ext cx="1689100" cy="16256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82100" y="6591300"/>
            <a:ext cx="1155700" cy="1117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40300" y="5118100"/>
            <a:ext cx="1155700" cy="1117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-1028700" y="13563600"/>
            <a:ext cx="2832100" cy="48641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3720000">
            <a:off x="26822400" y="12471400"/>
            <a:ext cx="2832100" cy="48641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20400" y="4495800"/>
            <a:ext cx="1155700" cy="1117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50800" y="11188700"/>
            <a:ext cx="1155700" cy="11176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0000" y="21602700"/>
            <a:ext cx="16103600" cy="193167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3500" y="13741400"/>
            <a:ext cx="1155700" cy="11176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4620000">
            <a:off x="7035800" y="31343600"/>
            <a:ext cx="5537200" cy="57785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07300" y="9232900"/>
            <a:ext cx="13589000" cy="17526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7683500" y="9474200"/>
            <a:ext cx="13436600" cy="1320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♥</a:t>
            </a:r>
            <a:r>
              <a:rPr lang="zh-CN" altLang="en-US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温暖的</a:t>
            </a:r>
            <a:r>
              <a:rPr lang="en-US" altLang="zh-CN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</a:t>
            </a:r>
            <a:r>
              <a:rPr lang="zh-CN" altLang="en-US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月也和家人一起</a:t>
            </a:r>
            <a:r>
              <a:rPr lang="en-US" sz="7400" b="0" i="0" u="none" strike="noStrike" spc="-100" dirty="0">
                <a:solidFill>
                  <a:srgbClr val="6687A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♥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3E7CBB-4662-43A4-9F4F-74DF53B03400}"/>
              </a:ext>
            </a:extLst>
          </p:cNvPr>
          <p:cNvSpPr txBox="1"/>
          <p:nvPr/>
        </p:nvSpPr>
        <p:spPr>
          <a:xfrm>
            <a:off x="-4451130" y="13041253"/>
            <a:ext cx="37731259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HancomEQN" panose="02000000000000000000" pitchFamily="2" charset="0"/>
                <a:ea typeface="HancomEQN" panose="02000000000000000000" pitchFamily="2" charset="0"/>
              </a:rPr>
              <a:t>瑞草区家庭中心 </a:t>
            </a:r>
            <a:endParaRPr lang="en-US" altLang="ko-KR" sz="25000" b="1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HancomEQN" panose="02000000000000000000" pitchFamily="2" charset="0"/>
              <a:ea typeface="HancomEQN" panose="02000000000000000000" pitchFamily="2" charset="0"/>
            </a:endParaRPr>
          </a:p>
          <a:p>
            <a:pPr algn="ctr"/>
            <a:r>
              <a:rPr lang="en-US" altLang="ko-KR" sz="250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HancomEQN" panose="02000000000000000000" pitchFamily="2" charset="0"/>
                <a:ea typeface="HancomEQN" panose="02000000000000000000" pitchFamily="2" charset="0"/>
              </a:rPr>
              <a:t>4</a:t>
            </a:r>
            <a:r>
              <a:rPr lang="ko-KR" altLang="en-US" sz="250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HancomEQN" panose="02000000000000000000" pitchFamily="2" charset="0"/>
                <a:ea typeface="HancomEQN" panose="02000000000000000000" pitchFamily="2" charset="0"/>
              </a:rPr>
              <a:t>月活动指南</a:t>
            </a:r>
            <a:endParaRPr lang="en-US" altLang="ko-KR" sz="25000" b="1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HancomEQN" panose="02000000000000000000" pitchFamily="2" charset="0"/>
              <a:ea typeface="HancomEQN" panose="02000000000000000000" pitchFamily="2" charset="0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59F8F0CE-7543-0168-8BFD-C2652A288A9F}"/>
              </a:ext>
            </a:extLst>
          </p:cNvPr>
          <p:cNvGrpSpPr/>
          <p:nvPr/>
        </p:nvGrpSpPr>
        <p:grpSpPr>
          <a:xfrm>
            <a:off x="10585450" y="38745299"/>
            <a:ext cx="8756650" cy="2743200"/>
            <a:chOff x="36144200" y="29978350"/>
            <a:chExt cx="8756650" cy="2743200"/>
          </a:xfrm>
        </p:grpSpPr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01FE244E-7A05-ADCF-9C64-A36E55218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491553-5762-3C29-7C6C-B7BBBE309516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7048500" y="16789400"/>
            <a:ext cx="5549900" cy="114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6116300" y="16827500"/>
            <a:ext cx="5549900" cy="1143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39900" y="21285200"/>
            <a:ext cx="11633200" cy="9779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5300" y="21259800"/>
            <a:ext cx="11633200" cy="977900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0900" y="9245600"/>
            <a:ext cx="9969500" cy="17272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566400" y="93980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M(Mommy)-DAY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66900" y="12700000"/>
            <a:ext cx="70993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一口环球旅行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1" name="TextBox 31"/>
          <p:cNvSpPr txBox="1"/>
          <p:nvPr/>
        </p:nvSpPr>
        <p:spPr>
          <a:xfrm>
            <a:off x="8064500" y="127635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编织的美学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030700" y="127254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慈母料理单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701800" y="15773400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000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4/9(</a:t>
            </a:r>
            <a:r>
              <a:rPr lang="zh-CN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星期三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</a:t>
            </a:r>
          </a:p>
          <a:p>
            <a:pPr lvl="0" algn="l">
              <a:lnSpc>
                <a:spcPct val="110000"/>
              </a:lnSpc>
            </a:pPr>
            <a:r>
              <a:rPr lang="en-US" sz="5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10:30~12:30</a:t>
            </a: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52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52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瑞草区内居住的妈妈们</a:t>
            </a:r>
            <a:endParaRPr lang="ko-KR" sz="52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世界料理活动</a:t>
            </a:r>
            <a:endParaRPr lang="ko-KR" sz="52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452100" y="15773400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000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4/14(</a:t>
            </a:r>
            <a:r>
              <a:rPr lang="zh-CN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星期一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  <a:p>
            <a:pPr lvl="0" algn="l">
              <a:lnSpc>
                <a:spcPct val="110000"/>
              </a:lnSpc>
            </a:pPr>
            <a:r>
              <a:rPr lang="en-US" sz="5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10:30~12:30</a:t>
            </a: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52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瑞草区内居住的妈妈们</a:t>
            </a:r>
            <a:endParaRPr lang="ko-KR" sz="52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5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工艺</a:t>
            </a:r>
            <a:r>
              <a:rPr lang="zh-CN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活动</a:t>
            </a:r>
            <a:endParaRPr lang="ko-KR" sz="52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9545300" y="15773400"/>
            <a:ext cx="9398000" cy="377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000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4/23</a:t>
            </a:r>
            <a:r>
              <a:rPr lang="en-US" altLang="ko-KR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zh-CN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星期三</a:t>
            </a:r>
            <a:r>
              <a:rPr lang="en-US" altLang="ko-KR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</a:t>
            </a:r>
          </a:p>
          <a:p>
            <a:pPr lvl="0" algn="l">
              <a:lnSpc>
                <a:spcPct val="110000"/>
              </a:lnSpc>
            </a:pPr>
            <a:r>
              <a:rPr lang="en-US" altLang="ko-KR" sz="5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</a:t>
            </a:r>
            <a:r>
              <a:rPr lang="en-US" altLang="ko-KR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10:30~12:30</a:t>
            </a:r>
            <a:endParaRPr lang="en-US" sz="52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52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瑞草区内居住的妈妈们</a:t>
            </a:r>
            <a:endParaRPr lang="ko-KR" sz="52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78450"/>
              </a:lnSpc>
            </a:pPr>
            <a:r>
              <a:rPr lang="ko-KR" alt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52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ko-KR" altLang="en-US" sz="52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制作孩子的健康食品</a:t>
            </a:r>
            <a:endParaRPr lang="ko-KR" sz="52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9" name="TextBox 39"/>
          <p:cNvSpPr txBox="1"/>
          <p:nvPr/>
        </p:nvSpPr>
        <p:spPr>
          <a:xfrm>
            <a:off x="17678400" y="34093150"/>
            <a:ext cx="10287000" cy="109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070-7436-011(</a:t>
            </a:r>
            <a:r>
              <a:rPr 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최호진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35400" y="34474150"/>
            <a:ext cx="838200" cy="914400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2" name="TextBox 42"/>
          <p:cNvSpPr txBox="1"/>
          <p:nvPr/>
        </p:nvSpPr>
        <p:spPr>
          <a:xfrm>
            <a:off x="4343400" y="34169350"/>
            <a:ext cx="8826500" cy="1092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瑞草妈妈治愈中心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2938" y="34397950"/>
            <a:ext cx="838200" cy="91440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866900" y="261747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华德福父母教育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3100" y="23241000"/>
            <a:ext cx="9969500" cy="1727200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4025900" y="233934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P(parents)-DAY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5B5BD320-F57E-4F6C-977B-9DD79A6A4849}"/>
              </a:ext>
            </a:extLst>
          </p:cNvPr>
          <p:cNvGrpSpPr/>
          <p:nvPr/>
        </p:nvGrpSpPr>
        <p:grpSpPr>
          <a:xfrm>
            <a:off x="3225800" y="29108400"/>
            <a:ext cx="838200" cy="4318000"/>
            <a:chOff x="3225800" y="29108400"/>
            <a:chExt cx="838200" cy="4318000"/>
          </a:xfrm>
        </p:grpSpPr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25800" y="30746700"/>
              <a:ext cx="838200" cy="9144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F9B4F66B-5B66-4AAE-9691-640D732E75F7}"/>
                </a:ext>
              </a:extLst>
            </p:cNvPr>
            <p:cNvGrpSpPr/>
            <p:nvPr/>
          </p:nvGrpSpPr>
          <p:grpSpPr>
            <a:xfrm>
              <a:off x="3225800" y="29108400"/>
              <a:ext cx="838200" cy="4318000"/>
              <a:chOff x="3225800" y="29108400"/>
              <a:chExt cx="838200" cy="4318000"/>
            </a:xfrm>
          </p:grpSpPr>
          <p:pic>
            <p:nvPicPr>
              <p:cNvPr id="50" name="Picture 5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5800" y="29108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52" name="Picture 5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5800" y="325120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53" name="TextBox 53"/>
          <p:cNvSpPr txBox="1"/>
          <p:nvPr/>
        </p:nvSpPr>
        <p:spPr>
          <a:xfrm>
            <a:off x="4375150" y="28854400"/>
            <a:ext cx="14782800" cy="447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100" b="0" i="0" u="none" strike="noStrike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ko-KR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每周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星期二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10:30~12:30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6100" b="0" i="0" u="none" strike="noStrike" spc="-7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瑞草区内居住的父母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ko-KR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华德福父母教育</a:t>
            </a:r>
            <a:endParaRPr lang="en-US" alt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5" name="TextBox 55"/>
          <p:cNvSpPr txBox="1"/>
          <p:nvPr/>
        </p:nvSpPr>
        <p:spPr>
          <a:xfrm>
            <a:off x="14706600" y="261747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以爸爸为对象的活动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7" name="Picture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13100" y="23241000"/>
            <a:ext cx="9969500" cy="17272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16725900" y="23393400"/>
            <a:ext cx="8470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8000" b="0" i="0" u="none" strike="noStrike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D(Daddy)-Day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0" name="Group 6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4" name="TextBox 64"/>
          <p:cNvSpPr txBox="1"/>
          <p:nvPr/>
        </p:nvSpPr>
        <p:spPr>
          <a:xfrm>
            <a:off x="17729200" y="28792034"/>
            <a:ext cx="14782800" cy="447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100" b="0" i="0" u="none" strike="noStrike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4/19 10:00~12:00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 </a:t>
            </a:r>
            <a:r>
              <a:rPr lang="zh-CN" altLang="en-US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瑞草区内居住的爸爸们</a:t>
            </a:r>
            <a:endParaRPr lang="ko-KR" sz="6100" b="0" i="0" u="none" strike="noStrike" spc="-7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以爸爸为对象的活动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2BBC09-E28E-4FB3-BB94-4C4D42F56620}"/>
              </a:ext>
            </a:extLst>
          </p:cNvPr>
          <p:cNvSpPr txBox="1"/>
          <p:nvPr/>
        </p:nvSpPr>
        <p:spPr>
          <a:xfrm>
            <a:off x="0" y="4535207"/>
            <a:ext cx="29768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瑞草妈妈治愈中心 </a:t>
            </a:r>
            <a:r>
              <a:rPr lang="en-US" altLang="zh-CN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(3</a:t>
            </a:r>
            <a:r>
              <a:rPr lang="zh-CN" altLang="en-US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中心</a:t>
            </a:r>
            <a:r>
              <a:rPr lang="en-US" altLang="zh-CN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  <a:endParaRPr lang="en-US" altLang="ko-KR" sz="17300" b="1" spc="-600" dirty="0">
              <a:ln w="76200">
                <a:solidFill>
                  <a:schemeClr val="bg1"/>
                </a:solidFill>
              </a:ln>
              <a:solidFill>
                <a:srgbClr val="EC8CCA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B28DC6E7-2555-4DAB-9295-3E2A8A67800D}"/>
              </a:ext>
            </a:extLst>
          </p:cNvPr>
          <p:cNvGrpSpPr/>
          <p:nvPr/>
        </p:nvGrpSpPr>
        <p:grpSpPr>
          <a:xfrm>
            <a:off x="16510000" y="29145366"/>
            <a:ext cx="838200" cy="4318000"/>
            <a:chOff x="3225800" y="29108400"/>
            <a:chExt cx="838200" cy="4318000"/>
          </a:xfrm>
        </p:grpSpPr>
        <p:pic>
          <p:nvPicPr>
            <p:cNvPr id="72" name="Picture 51">
              <a:extLst>
                <a:ext uri="{FF2B5EF4-FFF2-40B4-BE49-F238E27FC236}">
                  <a16:creationId xmlns:a16="http://schemas.microsoft.com/office/drawing/2014/main" id="{323B9609-6391-4299-9DD8-51F30EF6B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25800" y="30746700"/>
              <a:ext cx="838200" cy="914400"/>
            </a:xfrm>
            <a:prstGeom prst="rect">
              <a:avLst/>
            </a:prstGeom>
          </p:spPr>
        </p:pic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551E6C66-947B-49C1-B1AE-44CA7CAF8AF1}"/>
                </a:ext>
              </a:extLst>
            </p:cNvPr>
            <p:cNvGrpSpPr/>
            <p:nvPr/>
          </p:nvGrpSpPr>
          <p:grpSpPr>
            <a:xfrm>
              <a:off x="3225800" y="29108400"/>
              <a:ext cx="838200" cy="4318000"/>
              <a:chOff x="3225800" y="29108400"/>
              <a:chExt cx="838200" cy="4318000"/>
            </a:xfrm>
          </p:grpSpPr>
          <p:pic>
            <p:nvPicPr>
              <p:cNvPr id="74" name="Picture 50">
                <a:extLst>
                  <a:ext uri="{FF2B5EF4-FFF2-40B4-BE49-F238E27FC236}">
                    <a16:creationId xmlns:a16="http://schemas.microsoft.com/office/drawing/2014/main" id="{26A7F28F-E63D-4A8B-8E5E-459AE2009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5800" y="29108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5" name="Picture 52">
                <a:extLst>
                  <a:ext uri="{FF2B5EF4-FFF2-40B4-BE49-F238E27FC236}">
                    <a16:creationId xmlns:a16="http://schemas.microsoft.com/office/drawing/2014/main" id="{1805C836-2878-437B-9EF9-9A5987D59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5800" y="32512000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DC6B4522-4AE8-DA0D-3493-45907D57EE94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76" name="Picture 7">
              <a:extLst>
                <a:ext uri="{FF2B5EF4-FFF2-40B4-BE49-F238E27FC236}">
                  <a16:creationId xmlns:a16="http://schemas.microsoft.com/office/drawing/2014/main" id="{5206303D-C675-0D30-CC05-A8F1F406E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F441B43-5F83-8BD2-07DA-FFE21278F612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762000" y="6007100"/>
            <a:ext cx="27279600" cy="32677100"/>
          </a:xfrm>
          <a:prstGeom prst="rect">
            <a:avLst/>
          </a:prstGeom>
        </p:spPr>
      </p:pic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477331"/>
              </p:ext>
            </p:extLst>
          </p:nvPr>
        </p:nvGraphicFramePr>
        <p:xfrm>
          <a:off x="1524000" y="8826500"/>
          <a:ext cx="25755600" cy="24504650"/>
        </p:xfrm>
        <a:graphic>
          <a:graphicData uri="http://schemas.openxmlformats.org/drawingml/2006/table">
            <a:tbl>
              <a:tblPr/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27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事业名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活动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对象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内容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申请方法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咨询</a:t>
                      </a:r>
                      <a:r>
                        <a:rPr 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alt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负责人</a:t>
                      </a:r>
                      <a:r>
                        <a:rPr lang="en-US" sz="5400" b="1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600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韩国语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教育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成人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韩国语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结婚移民者、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外国人、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留学生等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初级班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 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中级班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altLang="ko-KR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TOPIK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会话班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电话、来访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</a:t>
                      </a: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申请后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提交谷歌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申请表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40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070-7456-2415</a:t>
                      </a:r>
                      <a:endParaRPr lang="en-US" sz="110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700" b="0" i="0" u="none" strike="noStrike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sz="4700" b="0" i="0" u="none" strike="noStrike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정예승</a:t>
                      </a:r>
                      <a:r>
                        <a:rPr lang="en-US" sz="4700" b="0" i="0" u="none" strike="noStrike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0"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子女韩国语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多文化家庭儿童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以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6~8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岁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儿童为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对象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的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韩国语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95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“</a:t>
                      </a:r>
                      <a:r>
                        <a:rPr lang="ko-KR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다하나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”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spc="-2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多文化理解教育</a:t>
                      </a:r>
                      <a:r>
                        <a:rPr lang="en-US" sz="4700" b="0" i="0" u="none" strike="noStrike" spc="-2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spc="-2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改善多元文化认识人偶剧</a:t>
                      </a:r>
                      <a:endParaRPr lang="ko-KR" sz="4700" b="0" i="0" u="none" strike="noStrike" spc="-200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机构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zh-CN" alt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幼儿园</a:t>
                      </a: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  <a:r>
                        <a:rPr lang="zh-CN" alt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、小学校等</a:t>
                      </a: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各国文化理解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教育和人偶剧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endParaRPr lang="en-US" sz="1100"/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4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070-7477-2406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서하은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多文化家庭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子女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语言发展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支援事业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语言发展支援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12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岁以下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多文化家庭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子女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语言评估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语言促进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教育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父母咨询及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教育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电话、来访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070-7436-2423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sz="4700" b="0" i="0" u="none" strike="noStrike" spc="-300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허미진</a:t>
                      </a: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结婚移民者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口笔译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服务支援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口笔译服务支援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    口译、笔译、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信息提供 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多文化家庭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外国人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难民家庭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 </a:t>
                      </a: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有关机构等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电话、来访</a:t>
                      </a:r>
                      <a:r>
                        <a:rPr 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, 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邮件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070-7436-2012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김윤아</a:t>
                      </a: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4600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常年咨询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spc="-15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家庭中心支援事业</a:t>
                      </a:r>
                      <a:endParaRPr lang="en-US" sz="1100" spc="-15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个人、家庭</a:t>
                      </a: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、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夫妻咨询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需要咨询的</a:t>
                      </a:r>
                      <a:endParaRPr lang="en-US" altLang="zh-CN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zh-CN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任何人</a:t>
                      </a:r>
                      <a:endParaRPr lang="ko-KR" sz="4700" b="0" i="0" u="none" strike="noStrike" dirty="0">
                        <a:solidFill>
                          <a:srgbClr val="000000"/>
                        </a:solidFill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4700" b="0" i="0" u="none" strike="noStrike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电话、来访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070-7477-2410</a:t>
                      </a:r>
                      <a:endParaRPr lang="en-US" sz="1100" dirty="0">
                        <a:latin typeface="서울남산체 M" panose="02020503020101020101" pitchFamily="18" charset="-127"/>
                        <a:ea typeface="서울남산체 M" panose="02020503020101020101" pitchFamily="18" charset="-127"/>
                      </a:endParaRPr>
                    </a:p>
                    <a:p>
                      <a:pPr lvl="0" algn="ctr">
                        <a:lnSpc>
                          <a:spcPct val="91714"/>
                        </a:lnSpc>
                      </a:pP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(</a:t>
                      </a:r>
                      <a:r>
                        <a:rPr lang="ko-KR" sz="4700" b="0" i="0" u="none" strike="noStrike" spc="-300" dirty="0" err="1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김정음</a:t>
                      </a:r>
                      <a:r>
                        <a:rPr lang="en-US" sz="4700" b="0" i="0" u="none" strike="noStrike" spc="-300" dirty="0">
                          <a:solidFill>
                            <a:srgbClr val="000000"/>
                          </a:solidFill>
                          <a:latin typeface="서울남산체 M" panose="02020503020101020101" pitchFamily="18" charset="-127"/>
                          <a:ea typeface="서울남산체 M" panose="02020503020101020101" pitchFamily="18" charset="-127"/>
                        </a:rPr>
                        <a:t>)</a:t>
                      </a:r>
                    </a:p>
                  </a:txBody>
                  <a:tcPr marL="19050" marR="19050" marT="19050" marB="19050" anchor="ctr">
                    <a:lnL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76" cap="flat" cmpd="sng" algn="ctr">
                      <a:solidFill>
                        <a:srgbClr val="7878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7579300"/>
            <a:ext cx="17284700" cy="1397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86393" y="37799554"/>
            <a:ext cx="17284700" cy="1397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5C4523-58B7-4642-A1EE-A35C35A51EDF}"/>
              </a:ext>
            </a:extLst>
          </p:cNvPr>
          <p:cNvSpPr txBox="1"/>
          <p:nvPr/>
        </p:nvSpPr>
        <p:spPr>
          <a:xfrm>
            <a:off x="0" y="4535207"/>
            <a:ext cx="29768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8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常时活动招募指南</a:t>
            </a:r>
            <a:endParaRPr lang="en-US" altLang="ko-KR" sz="20800" b="1" spc="-600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BIZ UDMincho Medium" panose="02020500000000000000" pitchFamily="17" charset="-128"/>
              <a:ea typeface="BIZ UDMincho Medium" panose="02020500000000000000" pitchFamily="17" charset="-128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C28ED77-BFD6-DB0F-4EC5-0C18150C8D6D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966A9F57-01B7-E8D1-F6DE-DF10361A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740460-F266-0476-28ED-AF3507F5A7F1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1133474" y="12795250"/>
            <a:ext cx="27279600" cy="240030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2108200" y="25393650"/>
            <a:ext cx="25209500" cy="2286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6200000">
            <a:off x="3695700" y="25463500"/>
            <a:ext cx="21437600" cy="228600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2" name="Group 5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DA9E24E6-6875-1E61-18E3-257539C8B4DE}"/>
              </a:ext>
            </a:extLst>
          </p:cNvPr>
          <p:cNvGrpSpPr/>
          <p:nvPr/>
        </p:nvGrpSpPr>
        <p:grpSpPr>
          <a:xfrm>
            <a:off x="1663700" y="14528718"/>
            <a:ext cx="26369959" cy="20544823"/>
            <a:chOff x="30043438" y="4442427"/>
            <a:chExt cx="26369959" cy="20544823"/>
          </a:xfrm>
        </p:grpSpPr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096EDBC8-637B-8E97-5B49-061807CB9B55}"/>
                </a:ext>
              </a:extLst>
            </p:cNvPr>
            <p:cNvGrpSpPr/>
            <p:nvPr/>
          </p:nvGrpSpPr>
          <p:grpSpPr>
            <a:xfrm>
              <a:off x="30819615" y="4442427"/>
              <a:ext cx="10883900" cy="9029700"/>
              <a:chOff x="2806700" y="14846300"/>
              <a:chExt cx="10883900" cy="9029700"/>
            </a:xfrm>
          </p:grpSpPr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8400" y="14846300"/>
                <a:ext cx="1422400" cy="1422400"/>
              </a:xfrm>
              <a:prstGeom prst="rect">
                <a:avLst/>
              </a:prstGeom>
            </p:spPr>
          </p:pic>
          <p:sp>
            <p:nvSpPr>
              <p:cNvPr id="23" name="TextBox 23"/>
              <p:cNvSpPr txBox="1"/>
              <p:nvPr/>
            </p:nvSpPr>
            <p:spPr>
              <a:xfrm>
                <a:off x="6718300" y="14922500"/>
                <a:ext cx="6972300" cy="11938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2600"/>
                  </a:lnSpc>
                </a:pPr>
                <a:r>
                  <a:rPr lang="en-US" sz="6800" b="0" i="0" u="none" strike="noStrike" spc="-700" dirty="0" err="1">
                    <a:solidFill>
                      <a:srgbClr val="000000"/>
                    </a:solidFill>
                    <a:latin typeface="Gmarket Sans Medium"/>
                  </a:rPr>
                  <a:t>seochohfsc</a:t>
                </a:r>
                <a:endParaRPr lang="en-US" sz="6800" b="0" i="0" u="none" strike="noStrike" spc="-700" dirty="0">
                  <a:solidFill>
                    <a:srgbClr val="000000"/>
                  </a:solidFill>
                  <a:latin typeface="Gmarket Sans Medium"/>
                </a:endParaRPr>
              </a:p>
            </p:txBody>
          </p:sp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06700" y="16776700"/>
                <a:ext cx="2095500" cy="2095500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57700" y="19875500"/>
                <a:ext cx="901700" cy="901700"/>
              </a:xfrm>
              <a:prstGeom prst="rect">
                <a:avLst/>
              </a:prstGeom>
            </p:spPr>
          </p:pic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70400" y="21882100"/>
                <a:ext cx="901700" cy="901700"/>
              </a:xfrm>
              <a:prstGeom prst="rect">
                <a:avLst/>
              </a:prstGeom>
            </p:spPr>
          </p:pic>
          <p:sp>
            <p:nvSpPr>
              <p:cNvPr id="27" name="TextBox 27"/>
              <p:cNvSpPr txBox="1"/>
              <p:nvPr/>
            </p:nvSpPr>
            <p:spPr>
              <a:xfrm>
                <a:off x="5257800" y="16941800"/>
                <a:ext cx="8305800" cy="68707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34460"/>
                  </a:lnSpc>
                </a:pPr>
                <a:r>
                  <a:rPr lang="zh-CN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瑞草区家庭中心（本部）</a:t>
                </a:r>
                <a:endParaRPr lang="en-US" altLang="zh-CN" sz="4900" b="1" i="0" u="none" strike="noStrike" spc="-500" dirty="0">
                  <a:solidFill>
                    <a:srgbClr val="FF9D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: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家庭教育、家庭文化、儿童照看</a:t>
                </a:r>
                <a:endParaRPr lang="en-US" altLang="zh-CN" sz="4900" b="0" i="0" u="none" strike="noStrike" spc="-500" dirty="0">
                  <a:solidFill>
                    <a:srgbClr val="000000"/>
                  </a:solidFill>
                  <a:latin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endParaRPr lang="en-US" sz="4900" b="0" i="0" u="none" strike="noStrike" spc="-500" dirty="0">
                  <a:solidFill>
                    <a:srgbClr val="000000"/>
                  </a:solidFill>
                  <a:latin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平日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9:00~18:00 </a:t>
                </a:r>
                <a:r>
                  <a:rPr lang="zh-CN" altLang="en-US" sz="4900" spc="-500" dirty="0">
                    <a:solidFill>
                      <a:srgbClr val="000000"/>
                    </a:solidFill>
                    <a:latin typeface="Gmarket Sans Medium"/>
                    <a:ea typeface="Gmarket Sans Medium"/>
                  </a:rPr>
                  <a:t>运营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  </a:t>
                </a:r>
                <a:r>
                  <a:rPr lang="en-US" sz="3900" b="0" i="0" u="none" strike="noStrike" spc="-400" dirty="0">
                    <a:solidFill>
                      <a:srgbClr val="E21212"/>
                    </a:solidFill>
                    <a:latin typeface="Gmarket Sans Medium"/>
                  </a:rPr>
                  <a:t>※  </a:t>
                </a:r>
                <a:r>
                  <a:rPr lang="zh-CN" altLang="en-US" sz="3900" b="0" i="0" u="none" strike="noStrike" spc="-400" dirty="0">
                    <a:solidFill>
                      <a:srgbClr val="E21212"/>
                    </a:solidFill>
                    <a:ea typeface="Gmarket Sans Medium"/>
                  </a:rPr>
                  <a:t>周末及公休日休馆</a:t>
                </a:r>
                <a:endParaRPr lang="ko-KR" sz="3900" b="0" i="0" u="none" strike="noStrike" spc="-400" dirty="0">
                  <a:solidFill>
                    <a:srgbClr val="E21212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方北路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10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号街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10-20, 4-5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楼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    </a:t>
                </a: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5283200" y="22948900"/>
                <a:ext cx="5676900" cy="92710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sz="5200" b="0" i="0" u="none" strike="noStrike">
                    <a:solidFill>
                      <a:srgbClr val="000000"/>
                    </a:solidFill>
                    <a:ea typeface="Pretendard Regular"/>
                  </a:rPr>
                  <a:t>☎02-576-2852</a:t>
                </a:r>
              </a:p>
            </p:txBody>
          </p:sp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2FECA6AA-2871-22EF-2E60-28AD140D3248}"/>
                </a:ext>
              </a:extLst>
            </p:cNvPr>
            <p:cNvGrpSpPr/>
            <p:nvPr/>
          </p:nvGrpSpPr>
          <p:grpSpPr>
            <a:xfrm>
              <a:off x="44742097" y="4459424"/>
              <a:ext cx="11671300" cy="9017000"/>
              <a:chOff x="15455900" y="14846300"/>
              <a:chExt cx="11671300" cy="9017000"/>
            </a:xfrm>
          </p:grpSpPr>
          <p:pic>
            <p:nvPicPr>
              <p:cNvPr id="29" name="Picture 29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455900" y="16725900"/>
                <a:ext cx="2108200" cy="2108200"/>
              </a:xfrm>
              <a:prstGeom prst="rect">
                <a:avLst/>
              </a:prstGeom>
            </p:spPr>
          </p:pic>
          <p:pic>
            <p:nvPicPr>
              <p:cNvPr id="30" name="Picture 3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19600" y="19837400"/>
                <a:ext cx="901700" cy="901700"/>
              </a:xfrm>
              <a:prstGeom prst="rect">
                <a:avLst/>
              </a:prstGeom>
            </p:spPr>
          </p:pic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45000" y="21856700"/>
                <a:ext cx="901700" cy="901700"/>
              </a:xfrm>
              <a:prstGeom prst="rect">
                <a:avLst/>
              </a:prstGeom>
            </p:spPr>
          </p:pic>
          <p:sp>
            <p:nvSpPr>
              <p:cNvPr id="32" name="TextBox 32"/>
              <p:cNvSpPr txBox="1"/>
              <p:nvPr/>
            </p:nvSpPr>
            <p:spPr>
              <a:xfrm>
                <a:off x="17894300" y="16840200"/>
                <a:ext cx="9232900" cy="585470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lvl="0" algn="l">
                  <a:lnSpc>
                    <a:spcPct val="134460"/>
                  </a:lnSpc>
                </a:pPr>
                <a:r>
                  <a:rPr lang="zh-CN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良才咨询</a:t>
                </a:r>
                <a:r>
                  <a:rPr lang="en-US" sz="4900" b="1" i="0" u="none" strike="noStrike" spc="-500" dirty="0">
                    <a:solidFill>
                      <a:srgbClr val="FF9D00"/>
                    </a:solidFill>
                    <a:latin typeface="Gmarket Sans Medium"/>
                  </a:rPr>
                  <a:t> (1</a:t>
                </a:r>
                <a:r>
                  <a:rPr lang="zh-CN" altLang="en-US" sz="4900" b="1" i="0" u="none" strike="noStrike" spc="-500" dirty="0">
                    <a:solidFill>
                      <a:srgbClr val="FF9D00"/>
                    </a:solidFill>
                    <a:latin typeface="Gmarket Sans Medium"/>
                  </a:rPr>
                  <a:t>中心</a:t>
                </a:r>
                <a:r>
                  <a:rPr lang="en-US" sz="4900" b="1" i="0" u="none" strike="noStrike" spc="-500" dirty="0">
                    <a:solidFill>
                      <a:srgbClr val="FF9D00"/>
                    </a:solidFill>
                    <a:latin typeface="Gmarket Sans Medium"/>
                  </a:rPr>
                  <a:t>)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: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为瑞草区家人的咨询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/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语言发展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平日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9:00~20:00 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运营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    </a:t>
                </a:r>
                <a:r>
                  <a:rPr lang="en-US" sz="3900" b="0" i="0" u="none" strike="noStrike" spc="-400" dirty="0">
                    <a:solidFill>
                      <a:srgbClr val="E21212"/>
                    </a:solidFill>
                    <a:latin typeface="Gmarket Sans Medium"/>
                  </a:rPr>
                  <a:t>※ </a:t>
                </a:r>
                <a:r>
                  <a:rPr lang="zh-CN" altLang="en-US" sz="3900" b="0" i="0" u="none" strike="noStrike" spc="-400" dirty="0">
                    <a:solidFill>
                      <a:srgbClr val="E21212"/>
                    </a:solidFill>
                    <a:ea typeface="Gmarket Sans Medium"/>
                  </a:rPr>
                  <a:t>周末及公休日休馆</a:t>
                </a:r>
                <a:endParaRPr lang="ko-KR" sz="3900" b="0" i="0" u="none" strike="noStrike" spc="-400" dirty="0">
                  <a:solidFill>
                    <a:srgbClr val="E21212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位于瑞草文化艺术会馆</a:t>
                </a:r>
                <a:r>
                  <a:rPr lang="en-US" altLang="zh-CN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2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楼 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8249900" y="22936200"/>
                <a:ext cx="5676900" cy="92710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sz="5200" b="0" i="0" u="none" strike="noStrike">
                    <a:solidFill>
                      <a:srgbClr val="000000"/>
                    </a:solidFill>
                    <a:ea typeface="Pretendard Regular"/>
                  </a:rPr>
                  <a:t>☎070-7477-2410</a:t>
                </a:r>
              </a:p>
            </p:txBody>
          </p:sp>
          <p:pic>
            <p:nvPicPr>
              <p:cNvPr id="35" name="Picture 3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335500" y="14846300"/>
                <a:ext cx="1422400" cy="1422400"/>
              </a:xfrm>
              <a:prstGeom prst="rect">
                <a:avLst/>
              </a:prstGeom>
            </p:spPr>
          </p:pic>
          <p:sp>
            <p:nvSpPr>
              <p:cNvPr id="36" name="TextBox 36"/>
              <p:cNvSpPr txBox="1"/>
              <p:nvPr/>
            </p:nvSpPr>
            <p:spPr>
              <a:xfrm>
                <a:off x="19062700" y="14922500"/>
                <a:ext cx="6972300" cy="1206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2600"/>
                  </a:lnSpc>
                </a:pPr>
                <a:r>
                  <a:rPr lang="en-US" sz="6800" b="0" i="0" u="none" strike="noStrike" spc="-700">
                    <a:solidFill>
                      <a:srgbClr val="000000"/>
                    </a:solidFill>
                    <a:latin typeface="Gmarket Sans Medium"/>
                  </a:rPr>
                  <a:t>seochohfsc_1</a:t>
                </a:r>
              </a:p>
            </p:txBody>
          </p:sp>
        </p:grp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6D157DA2-6908-662E-9C97-A8801737724D}"/>
                </a:ext>
              </a:extLst>
            </p:cNvPr>
            <p:cNvGrpSpPr/>
            <p:nvPr/>
          </p:nvGrpSpPr>
          <p:grpSpPr>
            <a:xfrm>
              <a:off x="44742097" y="15805150"/>
              <a:ext cx="11607800" cy="9182100"/>
              <a:chOff x="15709900" y="26479500"/>
              <a:chExt cx="11607800" cy="9182100"/>
            </a:xfrm>
          </p:grpSpPr>
          <p:pic>
            <p:nvPicPr>
              <p:cNvPr id="41" name="Picture 4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233900" y="26479500"/>
                <a:ext cx="1422400" cy="1422400"/>
              </a:xfrm>
              <a:prstGeom prst="rect">
                <a:avLst/>
              </a:prstGeom>
            </p:spPr>
          </p:pic>
          <p:sp>
            <p:nvSpPr>
              <p:cNvPr id="42" name="TextBox 42"/>
              <p:cNvSpPr txBox="1"/>
              <p:nvPr/>
            </p:nvSpPr>
            <p:spPr>
              <a:xfrm>
                <a:off x="18973800" y="26555700"/>
                <a:ext cx="6972300" cy="1206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2600"/>
                  </a:lnSpc>
                </a:pPr>
                <a:r>
                  <a:rPr lang="en-US" sz="6800" b="0" i="0" u="none" strike="noStrike" spc="-700" dirty="0">
                    <a:solidFill>
                      <a:srgbClr val="000000"/>
                    </a:solidFill>
                    <a:latin typeface="Gmarket Sans Medium"/>
                  </a:rPr>
                  <a:t>seochohfsc_3</a:t>
                </a:r>
              </a:p>
            </p:txBody>
          </p:sp>
          <p:pic>
            <p:nvPicPr>
              <p:cNvPr id="43" name="Picture 4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709900" y="28384500"/>
                <a:ext cx="2108200" cy="2108200"/>
              </a:xfrm>
              <a:prstGeom prst="rect">
                <a:avLst/>
              </a:prstGeom>
            </p:spPr>
          </p:pic>
          <p:sp>
            <p:nvSpPr>
              <p:cNvPr id="47" name="TextBox 47"/>
              <p:cNvSpPr txBox="1"/>
              <p:nvPr/>
            </p:nvSpPr>
            <p:spPr>
              <a:xfrm>
                <a:off x="18415000" y="34734500"/>
                <a:ext cx="5676900" cy="92710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sz="5200" b="0" i="0" u="none" strike="noStrike">
                    <a:solidFill>
                      <a:srgbClr val="000000"/>
                    </a:solidFill>
                    <a:ea typeface="Pretendard Regular"/>
                  </a:rPr>
                  <a:t>☎02-573-2010</a:t>
                </a:r>
              </a:p>
            </p:txBody>
          </p:sp>
          <p:pic>
            <p:nvPicPr>
              <p:cNvPr id="49" name="Picture 4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297400" y="31508700"/>
                <a:ext cx="901700" cy="901700"/>
              </a:xfrm>
              <a:prstGeom prst="rect">
                <a:avLst/>
              </a:prstGeom>
            </p:spPr>
          </p:pic>
          <p:pic>
            <p:nvPicPr>
              <p:cNvPr id="50" name="Picture 5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297400" y="33489900"/>
                <a:ext cx="901700" cy="901700"/>
              </a:xfrm>
              <a:prstGeom prst="rect">
                <a:avLst/>
              </a:prstGeom>
            </p:spPr>
          </p:pic>
          <p:sp>
            <p:nvSpPr>
              <p:cNvPr id="51" name="TextBox 51"/>
              <p:cNvSpPr txBox="1"/>
              <p:nvPr/>
            </p:nvSpPr>
            <p:spPr>
              <a:xfrm>
                <a:off x="18084800" y="28524200"/>
                <a:ext cx="9232900" cy="588010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lvl="0" algn="l">
                  <a:lnSpc>
                    <a:spcPct val="134460"/>
                  </a:lnSpc>
                </a:pPr>
                <a:r>
                  <a:rPr lang="zh-CN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瑞草妈妈治愈中心 </a:t>
                </a:r>
                <a:r>
                  <a:rPr lang="en-US" altLang="zh-CN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(3</a:t>
                </a:r>
                <a:r>
                  <a:rPr lang="zh-CN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中心</a:t>
                </a:r>
                <a:r>
                  <a:rPr lang="en-US" altLang="zh-CN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)</a:t>
                </a:r>
                <a:endParaRPr lang="en-US" sz="4900" b="1" i="0" u="none" strike="noStrike" spc="-500" dirty="0">
                  <a:solidFill>
                    <a:srgbClr val="FF9D00"/>
                  </a:solidFill>
                  <a:latin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: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为妈妈和家人设立的休息</a:t>
                </a:r>
                <a:r>
                  <a:rPr lang="en-US" altLang="zh-CN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/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文化空间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平日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9:30~17:30 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运营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    </a:t>
                </a:r>
                <a:r>
                  <a:rPr lang="en-US" sz="3900" b="0" i="0" u="none" strike="noStrike" spc="-400" dirty="0">
                    <a:solidFill>
                      <a:srgbClr val="E21212"/>
                    </a:solidFill>
                    <a:latin typeface="Gmarket Sans Medium"/>
                  </a:rPr>
                  <a:t>※ </a:t>
                </a:r>
                <a:r>
                  <a:rPr lang="zh-CN" altLang="en-US" sz="3900" b="0" i="0" u="none" strike="noStrike" spc="-400" dirty="0">
                    <a:solidFill>
                      <a:srgbClr val="E21212"/>
                    </a:solidFill>
                    <a:ea typeface="Gmarket Sans Medium"/>
                  </a:rPr>
                  <a:t>周末及公休日休馆</a:t>
                </a:r>
                <a:endParaRPr lang="ko-KR" sz="3900" b="0" i="0" u="none" strike="noStrike" spc="-400" dirty="0">
                  <a:solidFill>
                    <a:srgbClr val="E21212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位于内谷</a:t>
                </a:r>
                <a:r>
                  <a:rPr lang="en-US" altLang="zh-CN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SH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广场</a:t>
                </a:r>
                <a:r>
                  <a:rPr lang="en-US" altLang="zh-CN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3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楼 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B2AF800B-7704-1E63-08E2-79C9DF43EBB5}"/>
                </a:ext>
              </a:extLst>
            </p:cNvPr>
            <p:cNvGrpSpPr/>
            <p:nvPr/>
          </p:nvGrpSpPr>
          <p:grpSpPr>
            <a:xfrm>
              <a:off x="30043438" y="15575099"/>
              <a:ext cx="12204698" cy="9207500"/>
              <a:chOff x="2527300" y="26479500"/>
              <a:chExt cx="12204698" cy="9207500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7300" y="28371800"/>
                <a:ext cx="2108200" cy="2108200"/>
              </a:xfrm>
              <a:prstGeom prst="rect">
                <a:avLst/>
              </a:prstGeom>
            </p:spPr>
          </p:pic>
          <p:pic>
            <p:nvPicPr>
              <p:cNvPr id="38" name="Picture 3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46600" y="26479500"/>
                <a:ext cx="1422400" cy="1422400"/>
              </a:xfrm>
              <a:prstGeom prst="rect">
                <a:avLst/>
              </a:prstGeom>
            </p:spPr>
          </p:pic>
          <p:sp>
            <p:nvSpPr>
              <p:cNvPr id="39" name="TextBox 39"/>
              <p:cNvSpPr txBox="1"/>
              <p:nvPr/>
            </p:nvSpPr>
            <p:spPr>
              <a:xfrm>
                <a:off x="6286500" y="26555700"/>
                <a:ext cx="6972300" cy="1206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2600"/>
                  </a:lnSpc>
                </a:pPr>
                <a:r>
                  <a:rPr lang="en-US" sz="6800" b="0" i="0" u="none" strike="noStrike" spc="-700" dirty="0">
                    <a:solidFill>
                      <a:srgbClr val="000000"/>
                    </a:solidFill>
                    <a:latin typeface="Gmarket Sans Medium"/>
                  </a:rPr>
                  <a:t>seochohfsc_2</a:t>
                </a: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5283200" y="34759900"/>
                <a:ext cx="5676900" cy="927100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sz="5200" b="0" i="0" u="none" strike="noStrike">
                    <a:solidFill>
                      <a:srgbClr val="000000"/>
                    </a:solidFill>
                    <a:ea typeface="Pretendard Regular"/>
                  </a:rPr>
                  <a:t>☎02-6919-9748</a:t>
                </a:r>
              </a:p>
            </p:txBody>
          </p:sp>
          <p:pic>
            <p:nvPicPr>
              <p:cNvPr id="55" name="Picture 5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65600" y="31546800"/>
                <a:ext cx="901700" cy="901700"/>
              </a:xfrm>
              <a:prstGeom prst="rect">
                <a:avLst/>
              </a:prstGeom>
            </p:spPr>
          </p:pic>
          <p:pic>
            <p:nvPicPr>
              <p:cNvPr id="56" name="Picture 56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78300" y="33528000"/>
                <a:ext cx="901700" cy="901700"/>
              </a:xfrm>
              <a:prstGeom prst="rect">
                <a:avLst/>
              </a:prstGeom>
            </p:spPr>
          </p:pic>
          <p:sp>
            <p:nvSpPr>
              <p:cNvPr id="57" name="TextBox 57"/>
              <p:cNvSpPr txBox="1"/>
              <p:nvPr/>
            </p:nvSpPr>
            <p:spPr>
              <a:xfrm>
                <a:off x="4965699" y="28562300"/>
                <a:ext cx="9766299" cy="5880100"/>
              </a:xfrm>
              <a:prstGeom prst="rect">
                <a:avLst/>
              </a:prstGeom>
            </p:spPr>
            <p:txBody>
              <a:bodyPr lIns="0" tIns="0" rIns="0" bIns="0" rtlCol="0" anchor="b"/>
              <a:lstStyle/>
              <a:p>
                <a:pPr lvl="0" algn="l">
                  <a:lnSpc>
                    <a:spcPct val="134460"/>
                  </a:lnSpc>
                </a:pPr>
                <a:r>
                  <a:rPr lang="ko-KR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共同育儿分享中心 </a:t>
                </a:r>
                <a:r>
                  <a:rPr lang="en-US" altLang="ko-KR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(2</a:t>
                </a:r>
                <a:r>
                  <a:rPr lang="ko-KR" altLang="en-US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中心</a:t>
                </a:r>
                <a:r>
                  <a:rPr lang="en-US" altLang="ko-KR" sz="4900" b="1" i="0" u="none" strike="noStrike" spc="-500" dirty="0">
                    <a:solidFill>
                      <a:srgbClr val="FF9D00"/>
                    </a:solidFill>
                    <a:ea typeface="Gmarket Sans Medium"/>
                  </a:rPr>
                  <a:t>)</a:t>
                </a:r>
                <a:endParaRPr lang="en-US" sz="4900" b="1" i="0" u="none" strike="noStrike" spc="-500" dirty="0">
                  <a:solidFill>
                    <a:srgbClr val="FF9D00"/>
                  </a:solidFill>
                  <a:latin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: 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为瑞草区养育者和儿童设立的使用空间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平日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9:00~18:00 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运营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(</a:t>
                </a:r>
                <a:r>
                  <a:rPr lang="zh-CN" altLang="en-US" sz="4900" spc="-500" dirty="0">
                    <a:solidFill>
                      <a:srgbClr val="000000"/>
                    </a:solidFill>
                    <a:latin typeface="Gmarket Sans Medium"/>
                  </a:rPr>
                  <a:t>周一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~</a:t>
                </a:r>
                <a:r>
                  <a:rPr lang="zh-CN" alt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周六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 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运营</a:t>
                </a: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)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</a:t>
                </a:r>
              </a:p>
              <a:p>
                <a:pPr lvl="0" algn="l">
                  <a:lnSpc>
                    <a:spcPct val="134460"/>
                  </a:lnSpc>
                </a:pPr>
                <a:r>
                  <a:rPr lang="en-US" sz="4900" b="0" i="0" u="none" strike="noStrike" spc="-500" dirty="0">
                    <a:solidFill>
                      <a:srgbClr val="000000"/>
                    </a:solidFill>
                    <a:latin typeface="Gmarket Sans Medium"/>
                  </a:rPr>
                  <a:t>  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位于 </a:t>
                </a:r>
                <a:r>
                  <a:rPr lang="de-DE" altLang="ko-KR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Famille station 2</a:t>
                </a:r>
                <a:r>
                  <a:rPr lang="ko-KR" altLang="en-US" sz="4900" b="0" i="0" u="none" strike="noStrike" spc="-500" dirty="0">
                    <a:solidFill>
                      <a:srgbClr val="000000"/>
                    </a:solidFill>
                    <a:ea typeface="Gmarket Sans Medium"/>
                  </a:rPr>
                  <a:t>楼</a:t>
                </a:r>
                <a:endParaRPr lang="ko-KR" sz="4900" b="0" i="0" u="none" strike="noStrike" spc="-500" dirty="0">
                  <a:solidFill>
                    <a:srgbClr val="000000"/>
                  </a:solidFill>
                  <a:ea typeface="Gmarket Sans Medium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280CBE1-6B20-4261-944B-E1DE13D3C4DB}"/>
              </a:ext>
            </a:extLst>
          </p:cNvPr>
          <p:cNvSpPr txBox="1"/>
          <p:nvPr/>
        </p:nvSpPr>
        <p:spPr>
          <a:xfrm>
            <a:off x="17923" y="5525569"/>
            <a:ext cx="2878567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300" b="1" spc="-15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如果您想知道</a:t>
            </a:r>
            <a:endParaRPr lang="en-US" altLang="zh-CN" sz="18300" b="1" spc="-150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BIZ UDMincho Medium" panose="02020500000000000000" pitchFamily="17" charset="-128"/>
              <a:ea typeface="BIZ UDMincho Medium" panose="02020500000000000000" pitchFamily="17" charset="-128"/>
            </a:endParaRPr>
          </a:p>
          <a:p>
            <a:pPr algn="ctr"/>
            <a:r>
              <a:rPr lang="zh-CN" altLang="en-US" sz="18300" b="1" spc="-15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瑞草区家庭中心的信息</a:t>
            </a:r>
            <a:r>
              <a:rPr lang="en-US" altLang="ko-KR" sz="18300" b="1" spc="-15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?</a:t>
            </a:r>
          </a:p>
        </p:txBody>
      </p:sp>
      <p:grpSp>
        <p:nvGrpSpPr>
          <p:cNvPr id="200" name="그룹 199">
            <a:extLst>
              <a:ext uri="{FF2B5EF4-FFF2-40B4-BE49-F238E27FC236}">
                <a16:creationId xmlns:a16="http://schemas.microsoft.com/office/drawing/2014/main" id="{5F840722-7C9A-84B0-E4A1-CA4FA06D08AE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201" name="Picture 7">
              <a:extLst>
                <a:ext uri="{FF2B5EF4-FFF2-40B4-BE49-F238E27FC236}">
                  <a16:creationId xmlns:a16="http://schemas.microsoft.com/office/drawing/2014/main" id="{D609F2D6-D990-B782-ED1B-D6A4128C2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DC3F3E39-6EE4-9498-B772-BD58805ED02A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9AA3C34-9DE0-67A9-2391-E6CE18FA16C9}"/>
              </a:ext>
            </a:extLst>
          </p:cNvPr>
          <p:cNvGrpSpPr/>
          <p:nvPr/>
        </p:nvGrpSpPr>
        <p:grpSpPr>
          <a:xfrm>
            <a:off x="850900" y="13106400"/>
            <a:ext cx="27279600" cy="25865416"/>
            <a:chOff x="850900" y="13106400"/>
            <a:chExt cx="27279600" cy="258654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>
              <a:alphaModFix amt="80000"/>
            </a:blip>
            <a:stretch>
              <a:fillRect/>
            </a:stretch>
          </p:blipFill>
          <p:spPr>
            <a:xfrm>
              <a:off x="850900" y="13106400"/>
              <a:ext cx="27279600" cy="2569210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800000">
              <a:off x="1841500" y="25450800"/>
              <a:ext cx="25209500" cy="2286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16200000">
              <a:off x="3695700" y="25463500"/>
              <a:ext cx="21437600" cy="228600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1771650" y="22269451"/>
              <a:ext cx="12001500" cy="303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2</a:t>
              </a: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号线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 </a:t>
              </a:r>
              <a:r>
                <a:rPr lang="zh-CN" altLang="en-US" sz="5400" i="0" u="sng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方北站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 1</a:t>
              </a: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号出口</a:t>
              </a:r>
              <a:endParaRPr lang="ko-KR" altLang="ko-KR" sz="5400" i="0" u="none" strike="noStrike" spc="-150" dirty="0">
                <a:solidFill>
                  <a:srgbClr val="000000"/>
                </a:solidFill>
                <a:latin typeface="DengXian" panose="02010600030101010101" pitchFamily="2" charset="-122"/>
                <a:ea typeface="BM JUA "/>
              </a:endParaRPr>
            </a:p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(</a:t>
              </a:r>
              <a:r>
                <a:rPr lang="ko-KR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BM JUA "/>
                </a:rPr>
                <a:t>에이스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 </a:t>
              </a:r>
              <a:r>
                <a:rPr lang="ko-KR" altLang="ko-KR" sz="5400" i="0" u="none" strike="noStrike" spc="-150" dirty="0" err="1">
                  <a:solidFill>
                    <a:srgbClr val="000000"/>
                  </a:solidFill>
                  <a:latin typeface="DengXian" panose="02010600030101010101" pitchFamily="2" charset="-122"/>
                  <a:ea typeface="BM JUA "/>
                </a:rPr>
                <a:t>온누리</a:t>
              </a: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药店胡同左侧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)  </a:t>
              </a:r>
            </a:p>
            <a:p>
              <a:pPr lvl="0" algn="ctr">
                <a:lnSpc>
                  <a:spcPct val="112880"/>
                </a:lnSpc>
              </a:pPr>
              <a:r>
                <a:rPr lang="zh-CN" altLang="en-US" sz="5400" i="0" u="none" strike="noStrike" spc="-150" dirty="0">
                  <a:solidFill>
                    <a:srgbClr val="FF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瑞草区家庭中心</a:t>
              </a:r>
              <a:r>
                <a:rPr lang="en-US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4-5</a:t>
              </a:r>
              <a:r>
                <a:rPr lang="zh-CN" altLang="en-US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楼</a:t>
              </a:r>
              <a:endParaRPr lang="ko-KR" altLang="ko-KR" sz="5400" i="0" u="none" strike="noStrike" spc="-150" dirty="0">
                <a:solidFill>
                  <a:srgbClr val="F73A4C"/>
                </a:solidFill>
                <a:latin typeface="DengXian" panose="02010600030101010101" pitchFamily="2" charset="-122"/>
                <a:ea typeface="BM JUA 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738600" y="22265938"/>
              <a:ext cx="8724900" cy="2997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3</a:t>
              </a:r>
              <a:r>
                <a:rPr lang="zh-CN" altLang="en-US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号线或新盆唐线</a:t>
              </a:r>
              <a:endParaRPr lang="ko-KR" altLang="ko-KR" sz="5400" i="0" u="none" strike="noStrike" spc="-150" dirty="0">
                <a:latin typeface="DengXian" panose="02010600030101010101" pitchFamily="2" charset="-122"/>
                <a:ea typeface="BM JUA "/>
              </a:endParaRPr>
            </a:p>
            <a:p>
              <a:pPr lvl="0" algn="ctr">
                <a:lnSpc>
                  <a:spcPct val="112880"/>
                </a:lnSpc>
              </a:pPr>
              <a:r>
                <a:rPr lang="zh-CN" altLang="en-US" sz="5400" i="0" u="sng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良才站</a:t>
              </a:r>
              <a:r>
                <a:rPr lang="en-US" altLang="ko-KR" sz="5400" i="0" u="none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9</a:t>
              </a:r>
              <a:r>
                <a:rPr lang="zh-CN" altLang="en-US" sz="5400" i="0" u="none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号出口</a:t>
              </a:r>
              <a:endParaRPr lang="ko-KR" altLang="ko-KR" sz="5400" i="0" u="none" strike="noStrike" spc="-150" dirty="0">
                <a:solidFill>
                  <a:srgbClr val="4B90E2"/>
                </a:solidFill>
                <a:latin typeface="DengXian" panose="02010600030101010101" pitchFamily="2" charset="-122"/>
                <a:ea typeface="BM JUA "/>
              </a:endParaRPr>
            </a:p>
            <a:p>
              <a:pPr lvl="0" algn="ctr">
                <a:lnSpc>
                  <a:spcPct val="112880"/>
                </a:lnSpc>
              </a:pPr>
              <a:r>
                <a:rPr lang="zh-CN" altLang="en-US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瑞草文化艺术会馆</a:t>
              </a:r>
              <a:r>
                <a:rPr lang="en-US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2</a:t>
              </a:r>
              <a:r>
                <a:rPr lang="zh-CN" altLang="en-US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楼</a:t>
              </a:r>
              <a:endParaRPr lang="ko-KR" altLang="ko-KR" sz="5400" i="0" u="none" strike="noStrike" spc="-150" dirty="0">
                <a:solidFill>
                  <a:srgbClr val="F73A4C"/>
                </a:solidFill>
                <a:latin typeface="DengXian" panose="02010600030101010101" pitchFamily="2" charset="-122"/>
                <a:ea typeface="BM JUA 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340100" y="35363149"/>
              <a:ext cx="9613900" cy="3187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880"/>
                </a:lnSpc>
              </a:pP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地铁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3,7,9</a:t>
              </a: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号线</a:t>
              </a:r>
              <a:r>
                <a:rPr lang="zh-CN" altLang="en-US" sz="5400" i="0" u="none" strike="noStrike" spc="-15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高速客运站</a:t>
              </a:r>
              <a:endParaRPr lang="en-US" altLang="ko-KR" sz="5400" i="0" u="none" strike="noStrike" spc="-150" dirty="0">
                <a:solidFill>
                  <a:schemeClr val="tx2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  <a:p>
              <a:pPr lvl="0" algn="ctr">
                <a:lnSpc>
                  <a:spcPct val="112880"/>
                </a:lnSpc>
              </a:pPr>
              <a:r>
                <a:rPr lang="ko-KR" altLang="ko-KR" sz="5400" i="0" u="none" strike="noStrike" spc="-150" dirty="0" err="1">
                  <a:solidFill>
                    <a:srgbClr val="000000"/>
                  </a:solidFill>
                  <a:latin typeface="DengXian" panose="02010600030101010101" pitchFamily="2" charset="-122"/>
                  <a:ea typeface="BM JUA "/>
                </a:rPr>
                <a:t>파미에스테이션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 2</a:t>
              </a: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楼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 </a:t>
              </a:r>
            </a:p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‘</a:t>
              </a:r>
              <a:r>
                <a:rPr lang="zh-CN" altLang="en-US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瑞草区开放分享中心</a:t>
              </a:r>
              <a:r>
                <a:rPr lang="ko-KR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BM JUA "/>
                </a:rPr>
                <a:t>키움</a:t>
              </a:r>
              <a:r>
                <a:rPr lang="en-US" altLang="ko-KR" sz="66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'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891000" y="34717316"/>
              <a:ext cx="8737600" cy="4254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2880"/>
                </a:lnSpc>
              </a:pPr>
              <a:r>
                <a:rPr lang="zh-CN" altLang="en-US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新盆唐线</a:t>
              </a:r>
              <a:r>
                <a:rPr lang="en-US" altLang="ko-KR" sz="5400" i="0" u="none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 </a:t>
              </a:r>
              <a:r>
                <a:rPr lang="zh-CN" altLang="en-US" sz="5400" i="0" u="sng" strike="noStrike" spc="-150" dirty="0">
                  <a:solidFill>
                    <a:srgbClr val="4B90E2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清溪山入口站</a:t>
              </a:r>
              <a:r>
                <a:rPr lang="en-US" altLang="ko-KR" sz="5400" i="0" u="none" strike="noStrike" spc="-150" dirty="0">
                  <a:solidFill>
                    <a:srgbClr val="000000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 </a:t>
              </a:r>
            </a:p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1</a:t>
              </a:r>
              <a:r>
                <a:rPr lang="zh-CN" altLang="en-US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号出口步行</a:t>
              </a: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15</a:t>
              </a:r>
              <a:r>
                <a:rPr lang="zh-CN" altLang="en-US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分钟</a:t>
              </a:r>
              <a:endParaRPr lang="ko-KR" altLang="ko-KR" sz="5400" i="0" u="none" strike="noStrike" spc="-150" dirty="0">
                <a:latin typeface="DengXian" panose="02010600030101010101" pitchFamily="2" charset="-122"/>
                <a:ea typeface="BM JUA "/>
              </a:endParaRPr>
            </a:p>
            <a:p>
              <a:pPr lvl="0" algn="ctr">
                <a:lnSpc>
                  <a:spcPct val="112880"/>
                </a:lnSpc>
              </a:pPr>
              <a:r>
                <a:rPr lang="zh-CN" altLang="en-US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内谷</a:t>
              </a: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SH</a:t>
              </a:r>
              <a:r>
                <a:rPr lang="zh-CN" altLang="en-US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广场</a:t>
              </a: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3</a:t>
              </a:r>
              <a:r>
                <a:rPr lang="zh-CN" altLang="en-US" sz="5400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楼</a:t>
              </a:r>
              <a:r>
                <a:rPr lang="en-US" altLang="ko-KR" sz="5400" i="0" u="none" strike="noStrike" spc="-150" dirty="0">
                  <a:latin typeface="DengXian" panose="02010600030101010101" pitchFamily="2" charset="-122"/>
                  <a:ea typeface="DengXian" panose="02010600030101010101" pitchFamily="2" charset="-122"/>
                </a:rPr>
                <a:t> </a:t>
              </a:r>
            </a:p>
            <a:p>
              <a:pPr lvl="0" algn="ctr">
                <a:lnSpc>
                  <a:spcPct val="112880"/>
                </a:lnSpc>
              </a:pPr>
              <a:r>
                <a:rPr lang="en-US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‘</a:t>
              </a:r>
              <a:r>
                <a:rPr lang="zh-CN" altLang="en-US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妈妈治愈中心</a:t>
              </a:r>
              <a:r>
                <a:rPr lang="en-US" altLang="ko-KR" sz="5400" i="0" u="none" strike="noStrike" spc="-150" dirty="0">
                  <a:solidFill>
                    <a:srgbClr val="F73A4C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' </a:t>
              </a:r>
              <a:endParaRPr lang="en-US" sz="5400" i="0" u="none" strike="noStrike" dirty="0">
                <a:solidFill>
                  <a:srgbClr val="F73A4C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0" y="14058900"/>
              <a:ext cx="8610600" cy="68707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51100" y="14058900"/>
              <a:ext cx="1397000" cy="3263900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2692400" y="14357350"/>
              <a:ext cx="889000" cy="3009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83830"/>
                </a:lnSpc>
              </a:pPr>
              <a:r>
                <a:rPr lang="zh-CN" alt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方北中心</a:t>
              </a:r>
              <a:endPara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898900" y="14135100"/>
              <a:ext cx="8420100" cy="6680200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852900" y="14058900"/>
              <a:ext cx="8610600" cy="6870700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494000" y="14058900"/>
              <a:ext cx="1397000" cy="3263900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15697200" y="14312900"/>
              <a:ext cx="88900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08729"/>
                </a:lnSpc>
              </a:pPr>
              <a:r>
                <a:rPr 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</a:p>
            <a:p>
              <a:pPr lvl="0" algn="ctr">
                <a:lnSpc>
                  <a:spcPct val="108729"/>
                </a:lnSpc>
              </a:pPr>
              <a:r>
                <a:rPr lang="ko-KR" alt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中心</a:t>
              </a:r>
              <a:endPara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6967200" y="14147800"/>
              <a:ext cx="8382000" cy="66675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35400" y="26809700"/>
              <a:ext cx="8610600" cy="68707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76500" y="26809700"/>
              <a:ext cx="1397000" cy="3263900"/>
            </a:xfrm>
            <a:prstGeom prst="rect">
              <a:avLst/>
            </a:prstGeom>
          </p:spPr>
        </p:pic>
        <p:sp>
          <p:nvSpPr>
            <p:cNvPr id="42" name="TextBox 42"/>
            <p:cNvSpPr txBox="1"/>
            <p:nvPr/>
          </p:nvSpPr>
          <p:spPr>
            <a:xfrm>
              <a:off x="2679700" y="27076400"/>
              <a:ext cx="88900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08729"/>
                </a:lnSpc>
              </a:pPr>
              <a:r>
                <a:rPr 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2</a:t>
              </a:r>
            </a:p>
            <a:p>
              <a:pPr lvl="0" algn="ctr">
                <a:lnSpc>
                  <a:spcPct val="108729"/>
                </a:lnSpc>
              </a:pPr>
              <a:r>
                <a:rPr lang="ko-KR" alt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中心</a:t>
              </a:r>
              <a:endPara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37000" y="26924000"/>
              <a:ext cx="8420100" cy="6654800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183100" y="26809700"/>
              <a:ext cx="8610600" cy="6870700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24200" y="26809700"/>
              <a:ext cx="1397000" cy="3263900"/>
            </a:xfrm>
            <a:prstGeom prst="rect">
              <a:avLst/>
            </a:prstGeom>
          </p:spPr>
        </p:pic>
        <p:sp>
          <p:nvSpPr>
            <p:cNvPr id="49" name="TextBox 49"/>
            <p:cNvSpPr txBox="1"/>
            <p:nvPr/>
          </p:nvSpPr>
          <p:spPr>
            <a:xfrm>
              <a:off x="16027400" y="27076400"/>
              <a:ext cx="88900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08729"/>
                </a:lnSpc>
              </a:pPr>
              <a:r>
                <a:rPr 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3</a:t>
              </a:r>
            </a:p>
            <a:p>
              <a:pPr lvl="0" algn="ctr">
                <a:lnSpc>
                  <a:spcPct val="108729"/>
                </a:lnSpc>
              </a:pPr>
              <a:r>
                <a:rPr lang="ko-KR" altLang="en-US" sz="5300" b="0" i="0" u="none" strike="noStrike" spc="-4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中心</a:t>
              </a:r>
              <a:endParaRPr lang="ko-KR" sz="5300" b="0" i="0" u="none" strike="noStrike" spc="-4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272000" y="26898600"/>
              <a:ext cx="8407400" cy="6629400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EE4840A-C9DC-4891-8083-CADFB652ED6F}"/>
              </a:ext>
            </a:extLst>
          </p:cNvPr>
          <p:cNvSpPr txBox="1"/>
          <p:nvPr/>
        </p:nvSpPr>
        <p:spPr>
          <a:xfrm>
            <a:off x="-393700" y="5715000"/>
            <a:ext cx="29768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来访瑞草区家庭中心</a:t>
            </a:r>
            <a:endParaRPr lang="en-US" altLang="zh-CN" sz="22000" b="1" spc="-600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BIZ UDMincho Medium" panose="02020500000000000000" pitchFamily="17" charset="-128"/>
              <a:ea typeface="BIZ UDMincho Medium" panose="02020500000000000000" pitchFamily="17" charset="-128"/>
            </a:endParaRPr>
          </a:p>
          <a:p>
            <a:pPr algn="ctr"/>
            <a:r>
              <a:rPr lang="zh-CN" altLang="en-US" sz="22000" b="1" spc="-600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道路指南</a:t>
            </a:r>
            <a:endParaRPr lang="en-US" altLang="ko-KR" sz="22000" b="1" spc="-600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BIZ UDMincho Medium" panose="02020500000000000000" pitchFamily="17" charset="-128"/>
              <a:ea typeface="BIZ UDMincho Medium" panose="02020500000000000000" pitchFamily="17" charset="-128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2B848366-D22C-BC33-067D-EFD5FBD53C08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57" name="Picture 7">
              <a:extLst>
                <a:ext uri="{FF2B5EF4-FFF2-40B4-BE49-F238E27FC236}">
                  <a16:creationId xmlns:a16="http://schemas.microsoft.com/office/drawing/2014/main" id="{E0B71B0F-BA01-FD4B-6B1B-14CD1003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B3A757-7E57-BDE3-1A5D-02417BFCE1BD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02FAECB-8DCB-0B9A-1F7A-EBF5FE39426C}"/>
              </a:ext>
            </a:extLst>
          </p:cNvPr>
          <p:cNvSpPr txBox="1"/>
          <p:nvPr/>
        </p:nvSpPr>
        <p:spPr>
          <a:xfrm>
            <a:off x="19716750" y="14357350"/>
            <a:ext cx="3130550" cy="830997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</a:rPr>
              <a:t>咨询中心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E01B45-932C-77C2-871D-661B5806CB07}"/>
              </a:ext>
            </a:extLst>
          </p:cNvPr>
          <p:cNvSpPr txBox="1"/>
          <p:nvPr/>
        </p:nvSpPr>
        <p:spPr>
          <a:xfrm>
            <a:off x="17297400" y="14906635"/>
            <a:ext cx="1384300" cy="461665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</a:rPr>
              <a:t>中心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6A1545-1C4E-3784-4B15-6BF28E5474D9}"/>
              </a:ext>
            </a:extLst>
          </p:cNvPr>
          <p:cNvSpPr txBox="1"/>
          <p:nvPr/>
        </p:nvSpPr>
        <p:spPr>
          <a:xfrm>
            <a:off x="19167305" y="27244033"/>
            <a:ext cx="5175141" cy="830997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-150" dirty="0">
                <a:solidFill>
                  <a:schemeClr val="bg1">
                    <a:lumMod val="9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 Unicode MS"/>
              </a:rPr>
              <a:t>瑞草妈妈治愈中心</a:t>
            </a:r>
            <a:endParaRPr lang="ko-KR" altLang="en-US" sz="4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D9710A-1D6F-5040-B8AC-536791618E90}"/>
              </a:ext>
            </a:extLst>
          </p:cNvPr>
          <p:cNvSpPr txBox="1"/>
          <p:nvPr/>
        </p:nvSpPr>
        <p:spPr>
          <a:xfrm>
            <a:off x="17699121" y="27659531"/>
            <a:ext cx="1384300" cy="461665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</a:rPr>
              <a:t>中心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0D7CA7-6412-B32C-A406-9EB13ABBB268}"/>
              </a:ext>
            </a:extLst>
          </p:cNvPr>
          <p:cNvSpPr txBox="1"/>
          <p:nvPr/>
        </p:nvSpPr>
        <p:spPr>
          <a:xfrm>
            <a:off x="4384505" y="27640171"/>
            <a:ext cx="1384300" cy="461665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</a:rPr>
              <a:t>中心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862098-59DE-ED99-6F49-02141CF12726}"/>
              </a:ext>
            </a:extLst>
          </p:cNvPr>
          <p:cNvSpPr txBox="1"/>
          <p:nvPr/>
        </p:nvSpPr>
        <p:spPr>
          <a:xfrm>
            <a:off x="4216652" y="14906635"/>
            <a:ext cx="1384300" cy="461665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本部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C5A5E71-D7B2-6094-115D-4ADD717C115B}"/>
              </a:ext>
            </a:extLst>
          </p:cNvPr>
          <p:cNvSpPr txBox="1"/>
          <p:nvPr/>
        </p:nvSpPr>
        <p:spPr>
          <a:xfrm>
            <a:off x="5600952" y="14453037"/>
            <a:ext cx="5175141" cy="830997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-150" dirty="0">
                <a:solidFill>
                  <a:schemeClr val="bg1">
                    <a:lumMod val="9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 Unicode MS"/>
              </a:rPr>
              <a:t>瑞草家庭中心</a:t>
            </a:r>
            <a:endParaRPr lang="ko-KR" altLang="en-US" sz="4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EEF8B13-DA45-4247-B585-F3E34F6CEAAB}"/>
              </a:ext>
            </a:extLst>
          </p:cNvPr>
          <p:cNvSpPr txBox="1"/>
          <p:nvPr/>
        </p:nvSpPr>
        <p:spPr>
          <a:xfrm>
            <a:off x="5796823" y="27212935"/>
            <a:ext cx="5175141" cy="830997"/>
          </a:xfrm>
          <a:prstGeom prst="rect">
            <a:avLst/>
          </a:prstGeom>
          <a:solidFill>
            <a:srgbClr val="5086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-150" dirty="0">
                <a:solidFill>
                  <a:schemeClr val="bg1">
                    <a:lumMod val="9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 Unicode MS"/>
              </a:rPr>
              <a:t>共同育儿分享区</a:t>
            </a:r>
            <a:endParaRPr lang="ko-KR" altLang="en-US" sz="4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03600" cy="43192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87700" y="9118600"/>
            <a:ext cx="22428200" cy="537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470"/>
              </a:lnSpc>
            </a:pPr>
            <a:r>
              <a:rPr lang="ko-KR" altLang="en-US" sz="30200" b="0" i="0" u="none" strike="noStrike" dirty="0">
                <a:solidFill>
                  <a:srgbClr val="008141"/>
                </a:solidFill>
                <a:ea typeface="THERodongSinmun Bold"/>
              </a:rPr>
              <a:t>和家人一起</a:t>
            </a:r>
            <a:endParaRPr lang="ko-KR" sz="30200" b="0" i="0" u="none" strike="noStrike" dirty="0">
              <a:solidFill>
                <a:srgbClr val="008141"/>
              </a:solidFill>
              <a:ea typeface="THERodongSinmu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16200" y="15494000"/>
            <a:ext cx="23571200" cy="1266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7029"/>
              </a:lnSpc>
            </a:pPr>
            <a:r>
              <a:rPr lang="zh-CN" altLang="en-US" sz="7800" b="1" i="0" u="none" strike="noStrike" spc="-600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暖风吹来，绿意盎然</a:t>
            </a:r>
            <a:endParaRPr lang="ko-KR" sz="7800" b="1" i="0" u="none" strike="noStrike" spc="-600" dirty="0">
              <a:solidFill>
                <a:srgbClr val="000000"/>
              </a:solidFill>
              <a:latin typeface="Maplestory Light" panose="020B0600000101010101" charset="-127"/>
              <a:ea typeface="Maplestory Light" panose="020B0600000101010101" charset="-127"/>
            </a:endParaRPr>
          </a:p>
          <a:p>
            <a:pPr lvl="0" algn="ctr">
              <a:lnSpc>
                <a:spcPct val="117029"/>
              </a:lnSpc>
            </a:pPr>
            <a:r>
              <a:rPr lang="zh-CN" altLang="en-US" sz="7800" b="1" spc="-600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崭新</a:t>
            </a:r>
            <a:r>
              <a:rPr lang="zh-CN" altLang="en-US" sz="7800" b="1" i="0" u="none" strike="noStrike" spc="-600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的</a:t>
            </a:r>
            <a:r>
              <a:rPr lang="en-US" altLang="zh-CN" sz="7800" b="1" i="0" u="none" strike="noStrike" spc="-600" dirty="0">
                <a:solidFill>
                  <a:srgbClr val="000000"/>
                </a:solidFill>
                <a:latin typeface="Maplestory Light" panose="020B0600000101010101" charset="-127"/>
                <a:ea typeface="Maplestory Light" panose="020B0600000101010101" charset="-127"/>
              </a:rPr>
              <a:t>4</a:t>
            </a:r>
            <a:r>
              <a:rPr lang="zh-CN" altLang="en-US" sz="7800" b="1" i="0" u="none" strike="noStrike" spc="-600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月开始了</a:t>
            </a:r>
            <a:r>
              <a:rPr lang="en-US" altLang="zh-CN" sz="7800" b="1" i="0" u="none" strike="noStrike" spc="-600" dirty="0">
                <a:solidFill>
                  <a:srgbClr val="000000"/>
                </a:solidFill>
                <a:latin typeface="Maplestory Light" panose="020B0600000101010101" charset="-127"/>
                <a:ea typeface="Maplestory Light" panose="020B0600000101010101" charset="-127"/>
              </a:rPr>
              <a:t>.</a:t>
            </a:r>
          </a:p>
          <a:p>
            <a:pPr lvl="0" algn="ctr">
              <a:lnSpc>
                <a:spcPct val="117029"/>
              </a:lnSpc>
            </a:pPr>
            <a:endParaRPr lang="en-US" sz="7800" b="1" i="0" u="none" strike="noStrike" dirty="0">
              <a:solidFill>
                <a:srgbClr val="000000"/>
              </a:solidFill>
              <a:latin typeface="Maplestory Light" panose="020B0600000101010101" charset="-127"/>
              <a:ea typeface="Maplestory Light" panose="020B0600000101010101" charset="-127"/>
            </a:endParaRPr>
          </a:p>
          <a:p>
            <a:pPr lvl="0" algn="ctr">
              <a:lnSpc>
                <a:spcPct val="117029"/>
              </a:lnSpc>
            </a:pPr>
            <a:r>
              <a:rPr lang="zh-CN" alt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充满春天气息的</a:t>
            </a:r>
            <a:r>
              <a:rPr lang="en-US" altLang="zh-CN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 panose="020B0600000101010101" charset="-127"/>
              </a:rPr>
              <a:t>4</a:t>
            </a:r>
            <a:r>
              <a:rPr lang="zh-CN" alt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月份，</a:t>
            </a:r>
            <a:endParaRPr lang="en-US" altLang="zh-CN" sz="7800" b="1" i="0" u="none" strike="noStrike" dirty="0">
              <a:solidFill>
                <a:srgbClr val="000000"/>
              </a:solidFill>
              <a:latin typeface="Maplestory Light" panose="020B0600000101010101" charset="-127"/>
              <a:ea typeface="Maplestory Light" panose="020B0600000101010101" charset="-127"/>
            </a:endParaRPr>
          </a:p>
          <a:p>
            <a:pPr lvl="0" algn="ctr">
              <a:lnSpc>
                <a:spcPct val="117029"/>
              </a:lnSpc>
            </a:pPr>
            <a:r>
              <a:rPr lang="zh-CN" alt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也将进行能让家人一起成长、</a:t>
            </a:r>
            <a:endParaRPr lang="en-US" altLang="zh-CN" sz="7800" b="1" i="0" u="none" strike="noStrike" dirty="0">
              <a:solidFill>
                <a:srgbClr val="000000"/>
              </a:solidFill>
              <a:latin typeface="Maplestory Light" panose="020B0600000101010101" charset="-127"/>
              <a:ea typeface="Maplestory Light" panose="020B0600000101010101" charset="-127"/>
            </a:endParaRPr>
          </a:p>
          <a:p>
            <a:pPr lvl="0" algn="ctr">
              <a:lnSpc>
                <a:spcPct val="117029"/>
              </a:lnSpc>
            </a:pPr>
            <a:r>
              <a:rPr lang="zh-CN" alt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/>
              </a:rPr>
              <a:t>更加</a:t>
            </a:r>
            <a:r>
              <a:rPr 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 panose="020B0600000101010101" charset="-127"/>
              </a:rPr>
              <a:t> </a:t>
            </a:r>
            <a:r>
              <a:rPr lang="zh-CN" altLang="en-US" sz="7800" b="1" i="0" u="none" strike="noStrike" dirty="0">
                <a:solidFill>
                  <a:srgbClr val="000000"/>
                </a:solidFill>
                <a:latin typeface="Maplestory Light" panose="020B0600000101010101" charset="-127"/>
                <a:ea typeface="Maplestory Light" panose="020B0600000101010101" charset="-127"/>
              </a:rPr>
              <a:t>增进感情的活动。</a:t>
            </a:r>
            <a:endParaRPr lang="en-US" sz="7800" b="1" i="0" u="none" strike="noStrike" dirty="0">
              <a:solidFill>
                <a:srgbClr val="000000"/>
              </a:solidFill>
              <a:latin typeface="Maplestory Light" panose="020B0600000101010101" charset="-127"/>
              <a:ea typeface="Maplestory Light" panose="020B0600000101010101" charset="-127"/>
            </a:endParaRPr>
          </a:p>
          <a:p>
            <a:pPr lvl="0" algn="ctr">
              <a:lnSpc>
                <a:spcPct val="117029"/>
              </a:lnSpc>
            </a:pPr>
            <a:r>
              <a:rPr lang="zh-CN" altLang="en-US" sz="7800" b="1" i="0" u="none" strike="noStrike" dirty="0">
                <a:solidFill>
                  <a:srgbClr val="000000"/>
                </a:solidFill>
                <a:ea typeface="Maplestory Light"/>
              </a:rPr>
              <a:t>和瑞草区中心一起创造家庭的回忆吧</a:t>
            </a:r>
            <a:r>
              <a:rPr lang="en-US" altLang="zh-CN" sz="7800" b="1" i="0" u="none" strike="noStrike" dirty="0">
                <a:solidFill>
                  <a:srgbClr val="000000"/>
                </a:solidFill>
                <a:ea typeface="Maplestory Light"/>
              </a:rPr>
              <a:t>~</a:t>
            </a:r>
            <a:endParaRPr lang="en-US" sz="7800" b="0" i="0" u="none" strike="noStrike" dirty="0">
              <a:solidFill>
                <a:srgbClr val="000000"/>
              </a:solidFill>
              <a:latin typeface="Maplestory Light"/>
            </a:endParaRPr>
          </a:p>
          <a:p>
            <a:pPr lvl="0" algn="ctr">
              <a:lnSpc>
                <a:spcPct val="117029"/>
              </a:lnSpc>
            </a:pPr>
            <a:r>
              <a:rPr lang="en-US" sz="8800" b="0" i="0" u="none" strike="noStrike" dirty="0">
                <a:solidFill>
                  <a:srgbClr val="008141"/>
                </a:solidFill>
                <a:latin typeface="Maplestory Light"/>
              </a:rPr>
              <a:t>“</a:t>
            </a:r>
            <a:r>
              <a:rPr lang="zh-CN" altLang="en-US" sz="8800" b="1" i="0" u="none" strike="noStrike" dirty="0">
                <a:solidFill>
                  <a:srgbClr val="008141"/>
                </a:solidFill>
                <a:ea typeface="Maplestory Light"/>
              </a:rPr>
              <a:t>瑞草区所有家人的幸福</a:t>
            </a:r>
            <a:r>
              <a:rPr lang="en-US" sz="8800" b="1" i="0" u="none" strike="noStrike" dirty="0">
                <a:solidFill>
                  <a:srgbClr val="008141"/>
                </a:solidFill>
                <a:latin typeface="Maplestory Light"/>
              </a:rPr>
              <a:t>, </a:t>
            </a:r>
            <a:r>
              <a:rPr lang="zh-CN" altLang="en-US" sz="8800" b="1" i="0" u="none" strike="noStrike" dirty="0">
                <a:solidFill>
                  <a:srgbClr val="008141"/>
                </a:solidFill>
                <a:ea typeface="Maplestory Light"/>
              </a:rPr>
              <a:t>和我们一</a:t>
            </a:r>
            <a:r>
              <a:rPr lang="en-US" sz="8800" b="0" i="0" u="none" strike="noStrike" dirty="0">
                <a:solidFill>
                  <a:srgbClr val="008141"/>
                </a:solidFill>
                <a:latin typeface="Maplestory Light"/>
              </a:rPr>
              <a:t>!"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9108400"/>
            <a:ext cx="21577300" cy="112776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67A6442-B125-4E0F-A14F-CD5657407BAB}"/>
              </a:ext>
            </a:extLst>
          </p:cNvPr>
          <p:cNvSpPr txBox="1"/>
          <p:nvPr/>
        </p:nvSpPr>
        <p:spPr>
          <a:xfrm>
            <a:off x="-6934200" y="5060950"/>
            <a:ext cx="42189400" cy="537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470"/>
              </a:lnSpc>
            </a:pPr>
            <a:r>
              <a:rPr lang="zh-CN" altLang="en-US" sz="15000" b="0" i="0" u="none" strike="noStrike" dirty="0">
                <a:solidFill>
                  <a:srgbClr val="92D050"/>
                </a:solidFill>
                <a:ea typeface="THERodongSinmun Bold"/>
              </a:rPr>
              <a:t>吹着温暖地春风的</a:t>
            </a:r>
            <a:r>
              <a:rPr lang="en-US" altLang="zh-CN" sz="15000" b="0" i="0" u="none" strike="noStrike" dirty="0">
                <a:solidFill>
                  <a:srgbClr val="92D050"/>
                </a:solidFill>
                <a:ea typeface="THERodongSinmun Bold"/>
              </a:rPr>
              <a:t>4</a:t>
            </a:r>
            <a:r>
              <a:rPr lang="zh-CN" altLang="en-US" sz="15000" b="0" i="0" u="none" strike="noStrike" dirty="0">
                <a:solidFill>
                  <a:srgbClr val="92D050"/>
                </a:solidFill>
                <a:ea typeface="THERodongSinmun Bold"/>
              </a:rPr>
              <a:t>月</a:t>
            </a:r>
            <a:endParaRPr lang="ko-KR" sz="15000" b="0" i="0" u="none" strike="noStrike" dirty="0">
              <a:solidFill>
                <a:srgbClr val="92D050"/>
              </a:solidFill>
              <a:ea typeface="THERodongSinmun Bold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D5D91B1-C09C-89A3-9F34-EFB45FA62322}"/>
              </a:ext>
            </a:extLst>
          </p:cNvPr>
          <p:cNvGrpSpPr/>
          <p:nvPr/>
        </p:nvGrpSpPr>
        <p:grpSpPr>
          <a:xfrm>
            <a:off x="11353800" y="39592250"/>
            <a:ext cx="9042400" cy="2743200"/>
            <a:chOff x="36144200" y="29978350"/>
            <a:chExt cx="9042400" cy="27432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8A7B98-F8C1-787D-8D8B-4F6FFE657CEE}"/>
                </a:ext>
              </a:extLst>
            </p:cNvPr>
            <p:cNvSpPr txBox="1"/>
            <p:nvPr/>
          </p:nvSpPr>
          <p:spPr>
            <a:xfrm>
              <a:off x="39014400" y="31045150"/>
              <a:ext cx="6172200" cy="1015663"/>
            </a:xfrm>
            <a:prstGeom prst="rect">
              <a:avLst/>
            </a:prstGeom>
            <a:solidFill>
              <a:srgbClr val="88CB9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550755" y="5042309"/>
            <a:ext cx="27279600" cy="337820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7" name="Group 5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5" name="Group 6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1B1C4E6-4478-4F7A-92C5-1DE3ED2DBAFD}"/>
              </a:ext>
            </a:extLst>
          </p:cNvPr>
          <p:cNvSpPr txBox="1"/>
          <p:nvPr/>
        </p:nvSpPr>
        <p:spPr>
          <a:xfrm>
            <a:off x="6619929" y="3810594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8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方北本部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A991D3BF-CD17-D86F-9B65-DC97F323F370}"/>
              </a:ext>
            </a:extLst>
          </p:cNvPr>
          <p:cNvGrpSpPr/>
          <p:nvPr/>
        </p:nvGrpSpPr>
        <p:grpSpPr>
          <a:xfrm>
            <a:off x="165878" y="8960561"/>
            <a:ext cx="28549600" cy="28335304"/>
            <a:chOff x="165878" y="8960561"/>
            <a:chExt cx="28549600" cy="28335304"/>
          </a:xfrm>
        </p:grpSpPr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3703DCB6-458D-B549-05C3-2C3D469E8A5D}"/>
                </a:ext>
              </a:extLst>
            </p:cNvPr>
            <p:cNvGrpSpPr/>
            <p:nvPr/>
          </p:nvGrpSpPr>
          <p:grpSpPr>
            <a:xfrm>
              <a:off x="1207934" y="11662078"/>
              <a:ext cx="12671118" cy="10242751"/>
              <a:chOff x="1804834" y="11664363"/>
              <a:chExt cx="12671118" cy="10242751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3022600" y="11664363"/>
                <a:ext cx="8140700" cy="1333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家庭园艺活动</a:t>
                </a:r>
                <a:endParaRPr lang="ko-KR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3833E9F0-7BFE-407D-9840-AEFBA33ACA12}"/>
                  </a:ext>
                </a:extLst>
              </p:cNvPr>
              <p:cNvGrpSpPr/>
              <p:nvPr/>
            </p:nvGrpSpPr>
            <p:grpSpPr>
              <a:xfrm>
                <a:off x="1804834" y="13921129"/>
                <a:ext cx="12671118" cy="7985985"/>
                <a:chOff x="2046134" y="13946915"/>
                <a:chExt cx="12671118" cy="7985985"/>
              </a:xfrm>
            </p:grpSpPr>
            <p:grpSp>
              <p:nvGrpSpPr>
                <p:cNvPr id="71" name="그룹 70">
                  <a:extLst>
                    <a:ext uri="{FF2B5EF4-FFF2-40B4-BE49-F238E27FC236}">
                      <a16:creationId xmlns:a16="http://schemas.microsoft.com/office/drawing/2014/main" id="{C08CD40A-4C98-404C-B87E-840589865FCF}"/>
                    </a:ext>
                  </a:extLst>
                </p:cNvPr>
                <p:cNvGrpSpPr/>
                <p:nvPr/>
              </p:nvGrpSpPr>
              <p:grpSpPr>
                <a:xfrm>
                  <a:off x="2046134" y="14300200"/>
                  <a:ext cx="838200" cy="7632700"/>
                  <a:chOff x="2374900" y="14300200"/>
                  <a:chExt cx="838200" cy="7632700"/>
                </a:xfrm>
              </p:grpSpPr>
              <p:pic>
                <p:nvPicPr>
                  <p:cNvPr id="22" name="Picture 22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374900" y="14300200"/>
                    <a:ext cx="838200" cy="914400"/>
                  </a:xfrm>
                  <a:prstGeom prst="rect">
                    <a:avLst/>
                  </a:prstGeom>
                </p:spPr>
              </p:pic>
              <p:grpSp>
                <p:nvGrpSpPr>
                  <p:cNvPr id="70" name="그룹 69">
                    <a:extLst>
                      <a:ext uri="{FF2B5EF4-FFF2-40B4-BE49-F238E27FC236}">
                        <a16:creationId xmlns:a16="http://schemas.microsoft.com/office/drawing/2014/main" id="{19171DCA-86D9-4515-8C71-28B9B4EEE76A}"/>
                      </a:ext>
                    </a:extLst>
                  </p:cNvPr>
                  <p:cNvGrpSpPr/>
                  <p:nvPr/>
                </p:nvGrpSpPr>
                <p:grpSpPr>
                  <a:xfrm>
                    <a:off x="2374900" y="15938500"/>
                    <a:ext cx="838200" cy="5994400"/>
                    <a:chOff x="2374900" y="15938500"/>
                    <a:chExt cx="838200" cy="5994400"/>
                  </a:xfrm>
                </p:grpSpPr>
                <p:pic>
                  <p:nvPicPr>
                    <p:cNvPr id="23" name="Picture 23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59385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4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77038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25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93040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26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21018500"/>
                      <a:ext cx="838200" cy="9144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27" name="TextBox 27"/>
                <p:cNvSpPr txBox="1"/>
                <p:nvPr/>
              </p:nvSpPr>
              <p:spPr>
                <a:xfrm>
                  <a:off x="3175000" y="13946915"/>
                  <a:ext cx="11542252" cy="7848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时间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4/17(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星期四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) 19:00~21:00</a:t>
                  </a: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场所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 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方北本部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</a:t>
                  </a:r>
                  <a:r>
                    <a:rPr lang="en-US" altLang="ko-KR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4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楼教育室</a:t>
                  </a:r>
                  <a:endPara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对象 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: 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瑞草区的家庭</a:t>
                  </a:r>
                  <a:endParaRPr lang="en-US" altLang="zh-CN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内容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 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家庭园艺活动</a:t>
                  </a:r>
                  <a:endPara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咨询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070-7477-2406(</a:t>
                  </a:r>
                  <a:r>
                    <a:rPr lang="ko-KR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서하은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)</a:t>
                  </a:r>
                </a:p>
              </p:txBody>
            </p:sp>
          </p:grp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969738C6-E674-A451-006E-3DB24D149510}"/>
                </a:ext>
              </a:extLst>
            </p:cNvPr>
            <p:cNvGrpSpPr/>
            <p:nvPr/>
          </p:nvGrpSpPr>
          <p:grpSpPr>
            <a:xfrm>
              <a:off x="3492500" y="9076547"/>
              <a:ext cx="8470900" cy="1727200"/>
              <a:chOff x="3886200" y="9017000"/>
              <a:chExt cx="8470900" cy="1727200"/>
            </a:xfrm>
          </p:grpSpPr>
          <p:pic>
            <p:nvPicPr>
              <p:cNvPr id="29" name="Picture 2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86200" y="9017000"/>
                <a:ext cx="8470900" cy="1727200"/>
              </a:xfrm>
              <a:prstGeom prst="rect">
                <a:avLst/>
              </a:prstGeom>
            </p:spPr>
          </p:pic>
          <p:sp>
            <p:nvSpPr>
              <p:cNvPr id="30" name="TextBox 30"/>
              <p:cNvSpPr txBox="1"/>
              <p:nvPr/>
            </p:nvSpPr>
            <p:spPr>
              <a:xfrm>
                <a:off x="4826000" y="9144000"/>
                <a:ext cx="6527800" cy="14224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8000" dirty="0">
                    <a:solidFill>
                      <a:srgbClr val="FFFFFF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家庭亲情日</a:t>
                </a:r>
                <a:endParaRPr lang="ko-KR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6DAE77A0-3348-D017-7171-EE1815E03502}"/>
                </a:ext>
              </a:extLst>
            </p:cNvPr>
            <p:cNvGrpSpPr/>
            <p:nvPr/>
          </p:nvGrpSpPr>
          <p:grpSpPr>
            <a:xfrm>
              <a:off x="14155584" y="11672341"/>
              <a:ext cx="14132232" cy="10368409"/>
              <a:chOff x="15354300" y="11671932"/>
              <a:chExt cx="14132232" cy="10368409"/>
            </a:xfrm>
          </p:grpSpPr>
          <p:sp>
            <p:nvSpPr>
              <p:cNvPr id="31" name="TextBox 31"/>
              <p:cNvSpPr txBox="1"/>
              <p:nvPr/>
            </p:nvSpPr>
            <p:spPr>
              <a:xfrm>
                <a:off x="16532178" y="11671932"/>
                <a:ext cx="8756743" cy="1333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altLang="ko-KR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“</a:t>
                </a: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日常</a:t>
                </a:r>
                <a:r>
                  <a:rPr 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-</a:t>
                </a: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逃脱</a:t>
                </a:r>
                <a:r>
                  <a:rPr lang="en-US" altLang="ko-KR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”</a:t>
                </a:r>
                <a:r>
                  <a:rPr 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</a:t>
                </a: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套餐</a:t>
                </a:r>
                <a:r>
                  <a:rPr 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2</a:t>
                </a:r>
              </a:p>
            </p:txBody>
          </p:sp>
          <p:pic>
            <p:nvPicPr>
              <p:cNvPr id="34" name="Picture 3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54300" y="143002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5" name="Picture 3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54300" y="159385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6" name="Picture 3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54300" y="17703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7" name="Picture 3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54300" y="193040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8" name="Picture 3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54300" y="21018500"/>
                <a:ext cx="838200" cy="914400"/>
              </a:xfrm>
              <a:prstGeom prst="rect">
                <a:avLst/>
              </a:prstGeom>
            </p:spPr>
          </p:pic>
          <p:sp>
            <p:nvSpPr>
              <p:cNvPr id="39" name="TextBox 39"/>
              <p:cNvSpPr txBox="1"/>
              <p:nvPr/>
            </p:nvSpPr>
            <p:spPr>
              <a:xfrm>
                <a:off x="16469032" y="13753264"/>
                <a:ext cx="13017500" cy="8287077"/>
              </a:xfrm>
              <a:prstGeom prst="rect">
                <a:avLst/>
              </a:prstGeom>
            </p:spPr>
            <p:txBody>
              <a:bodyPr lIns="0" tIns="0" rIns="0" bIns="0" rtlCol="0" anchor="ctr">
                <a:noAutofit/>
              </a:bodyPr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4/25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(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星期五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 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19:00~21:00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方北本部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4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楼教育室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 </a:t>
                </a:r>
                <a:r>
                  <a:rPr lang="zh-CN" altLang="en-US" sz="6000" b="0" i="0" u="none" strike="noStrike" spc="-5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单亲家庭或祖孙家庭</a:t>
                </a:r>
                <a:r>
                  <a:rPr lang="en-US" sz="6000" b="0" i="0" u="none" strike="noStrike" spc="-5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7</a:t>
                </a:r>
                <a:r>
                  <a:rPr lang="zh-CN" altLang="en-US" sz="6000" b="0" i="0" u="none" strike="noStrike" spc="-5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个家庭</a:t>
                </a:r>
                <a:r>
                  <a:rPr lang="en-US" sz="6000" b="0" i="0" u="none" strike="noStrike" spc="-5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15</a:t>
                </a:r>
                <a:r>
                  <a:rPr lang="zh-CN" altLang="en-US" sz="6000" b="0" i="0" u="none" strike="noStrike" spc="-5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名</a:t>
                </a:r>
                <a:endParaRPr lang="ko-KR" sz="60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整理收纳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教育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咨询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070-7477-2612(</a:t>
                </a:r>
                <a:r>
                  <a: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이주현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</a:t>
                </a:r>
              </a:p>
            </p:txBody>
          </p:sp>
        </p:grp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9E665BA5-677B-D625-6EC1-F60DF13AADAA}"/>
                </a:ext>
              </a:extLst>
            </p:cNvPr>
            <p:cNvGrpSpPr/>
            <p:nvPr/>
          </p:nvGrpSpPr>
          <p:grpSpPr>
            <a:xfrm>
              <a:off x="16243409" y="8960561"/>
              <a:ext cx="8470900" cy="1727200"/>
              <a:chOff x="16675100" y="9017000"/>
              <a:chExt cx="8470900" cy="1727200"/>
            </a:xfrm>
          </p:grpSpPr>
          <p:pic>
            <p:nvPicPr>
              <p:cNvPr id="41" name="Picture 4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75100" y="9017000"/>
                <a:ext cx="8470900" cy="1727200"/>
              </a:xfrm>
              <a:prstGeom prst="rect">
                <a:avLst/>
              </a:prstGeom>
            </p:spPr>
          </p:pic>
          <p:sp>
            <p:nvSpPr>
              <p:cNvPr id="42" name="TextBox 42"/>
              <p:cNvSpPr txBox="1"/>
              <p:nvPr/>
            </p:nvSpPr>
            <p:spPr>
              <a:xfrm>
                <a:off x="17614900" y="9144000"/>
                <a:ext cx="6527800" cy="14224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8000" b="0" i="0" u="none" strike="noStrike" dirty="0">
                    <a:solidFill>
                      <a:srgbClr val="FFFFFF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普通的家庭</a:t>
                </a:r>
                <a:endParaRPr lang="ko-KR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2CE367C5-3030-EEC2-9B8D-847A6956F217}"/>
                </a:ext>
              </a:extLst>
            </p:cNvPr>
            <p:cNvGrpSpPr/>
            <p:nvPr/>
          </p:nvGrpSpPr>
          <p:grpSpPr>
            <a:xfrm>
              <a:off x="14021578" y="26626551"/>
              <a:ext cx="14693900" cy="10460215"/>
              <a:chOff x="14998700" y="27017485"/>
              <a:chExt cx="14693900" cy="10460215"/>
            </a:xfrm>
          </p:grpSpPr>
          <p:sp>
            <p:nvSpPr>
              <p:cNvPr id="56" name="TextBox 56"/>
              <p:cNvSpPr txBox="1"/>
              <p:nvPr/>
            </p:nvSpPr>
            <p:spPr>
              <a:xfrm>
                <a:off x="14998700" y="27017485"/>
                <a:ext cx="13017500" cy="139094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‘</a:t>
                </a:r>
                <a:r>
                  <a:rPr lang="ko-KR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만남</a:t>
                </a: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; </a:t>
                </a:r>
                <a:r>
                  <a:rPr lang="zh-CN" alt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面对家人的内心</a:t>
                </a: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’</a:t>
                </a: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7ECEF934-2366-4906-B371-86B544A11869}"/>
                  </a:ext>
                </a:extLst>
              </p:cNvPr>
              <p:cNvGrpSpPr/>
              <p:nvPr/>
            </p:nvGrpSpPr>
            <p:grpSpPr>
              <a:xfrm>
                <a:off x="15354300" y="29781500"/>
                <a:ext cx="838200" cy="7696200"/>
                <a:chOff x="15532100" y="29781500"/>
                <a:chExt cx="838200" cy="7696200"/>
              </a:xfrm>
            </p:grpSpPr>
            <p:pic>
              <p:nvPicPr>
                <p:cNvPr id="59" name="Picture 59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2100" y="297815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60" name="Picture 60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2100" y="314198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61" name="Picture 61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2100" y="331216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62" name="Picture 62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2100" y="34442400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63" name="Picture 63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2100" y="36563300"/>
                  <a:ext cx="838200" cy="914400"/>
                </a:xfrm>
                <a:prstGeom prst="rect">
                  <a:avLst/>
                </a:prstGeom>
              </p:spPr>
            </p:pic>
          </p:grpSp>
          <p:sp>
            <p:nvSpPr>
              <p:cNvPr id="64" name="TextBox 64"/>
              <p:cNvSpPr txBox="1"/>
              <p:nvPr/>
            </p:nvSpPr>
            <p:spPr>
              <a:xfrm>
                <a:off x="16675100" y="29371823"/>
                <a:ext cx="13017500" cy="79248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每周</a:t>
                </a:r>
                <a:r>
                  <a:rPr lang="zh-CN" altLang="en-US" sz="61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星期二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 19:00~21:00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方北本部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4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楼阅览空间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 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瑞草区的家庭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94619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通过艺术</a:t>
                </a:r>
                <a:r>
                  <a:rPr lang="en-US" altLang="zh-CN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&amp;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食品疗法了解</a:t>
                </a:r>
                <a:endPara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94619"/>
                  </a:lnSpc>
                </a:pPr>
                <a:r>
                  <a:rPr lang="en-US" altLang="zh-CN" sz="61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       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家人的心情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咨询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070-7456-2415(</a:t>
                </a:r>
                <a:r>
                  <a:rPr lang="ko-KR" sz="6100" b="0" i="0" u="none" strike="noStrike" dirty="0" err="1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정예승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</a:t>
                </a:r>
              </a:p>
            </p:txBody>
          </p: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7AB8CEA7-171E-C2A1-9EFE-66F85E380A42}"/>
                </a:ext>
              </a:extLst>
            </p:cNvPr>
            <p:cNvGrpSpPr/>
            <p:nvPr/>
          </p:nvGrpSpPr>
          <p:grpSpPr>
            <a:xfrm>
              <a:off x="3022600" y="23528345"/>
              <a:ext cx="21602700" cy="1727200"/>
              <a:chOff x="4064000" y="24384000"/>
              <a:chExt cx="21602700" cy="1727200"/>
            </a:xfrm>
          </p:grpSpPr>
          <p:pic>
            <p:nvPicPr>
              <p:cNvPr id="44" name="Picture 4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64000" y="24384000"/>
                <a:ext cx="8737600" cy="1727200"/>
              </a:xfrm>
              <a:prstGeom prst="rect">
                <a:avLst/>
              </a:prstGeom>
            </p:spPr>
          </p:pic>
          <p:sp>
            <p:nvSpPr>
              <p:cNvPr id="54" name="TextBox 54"/>
              <p:cNvSpPr txBox="1"/>
              <p:nvPr/>
            </p:nvSpPr>
            <p:spPr>
              <a:xfrm>
                <a:off x="4533900" y="24536400"/>
                <a:ext cx="7594600" cy="14224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8000" b="0" i="0" u="none" strike="noStrike" dirty="0">
                    <a:solidFill>
                      <a:srgbClr val="FFFFFF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家庭扶助事业</a:t>
                </a:r>
                <a:endParaRPr lang="ko-KR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pic>
            <p:nvPicPr>
              <p:cNvPr id="66" name="Picture 6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95800" y="24384000"/>
                <a:ext cx="8470900" cy="1727200"/>
              </a:xfrm>
              <a:prstGeom prst="rect">
                <a:avLst/>
              </a:prstGeom>
            </p:spPr>
          </p:pic>
          <p:sp>
            <p:nvSpPr>
              <p:cNvPr id="67" name="TextBox 67"/>
              <p:cNvSpPr txBox="1"/>
              <p:nvPr/>
            </p:nvSpPr>
            <p:spPr>
              <a:xfrm>
                <a:off x="18148300" y="24511000"/>
                <a:ext cx="6527800" cy="14224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8000" b="0" i="0" u="none" strike="noStrike" dirty="0">
                    <a:solidFill>
                      <a:srgbClr val="FFFFFF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幸福桥</a:t>
                </a:r>
                <a:endParaRPr lang="ko-KR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F94AA530-D47B-CE98-76F7-CD31F3004889}"/>
                </a:ext>
              </a:extLst>
            </p:cNvPr>
            <p:cNvGrpSpPr/>
            <p:nvPr/>
          </p:nvGrpSpPr>
          <p:grpSpPr>
            <a:xfrm>
              <a:off x="165878" y="26347850"/>
              <a:ext cx="15188422" cy="10948015"/>
              <a:chOff x="685800" y="26454100"/>
              <a:chExt cx="15188422" cy="10948015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685800" y="26454100"/>
                <a:ext cx="14846300" cy="2628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zh-CN" alt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心理情绪专业化协议体</a:t>
                </a: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</a:t>
                </a:r>
              </a:p>
              <a:p>
                <a:pPr lvl="0" algn="ctr">
                  <a:lnSpc>
                    <a:spcPct val="116199"/>
                  </a:lnSpc>
                </a:pPr>
                <a:r>
                  <a:rPr lang="ko-KR" sz="7400" b="0" i="0" u="none" strike="noStrike" spc="-200" dirty="0" err="1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희움</a:t>
                </a: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(</a:t>
                </a:r>
                <a:r>
                  <a:rPr lang="zh-CN" alt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怀抱希望</a:t>
                </a:r>
                <a:r>
                  <a:rPr 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</a:t>
                </a:r>
              </a:p>
            </p:txBody>
          </p:sp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D2CA4DE8-6DCC-42C7-A036-02DCD53CEA0C}"/>
                  </a:ext>
                </a:extLst>
              </p:cNvPr>
              <p:cNvGrpSpPr/>
              <p:nvPr/>
            </p:nvGrpSpPr>
            <p:grpSpPr>
              <a:xfrm>
                <a:off x="1727856" y="29420984"/>
                <a:ext cx="14146366" cy="7981131"/>
                <a:chOff x="2046134" y="29414019"/>
                <a:chExt cx="14146366" cy="7981131"/>
              </a:xfrm>
            </p:grpSpPr>
            <p:sp>
              <p:nvSpPr>
                <p:cNvPr id="53" name="TextBox 53"/>
                <p:cNvSpPr txBox="1"/>
                <p:nvPr/>
              </p:nvSpPr>
              <p:spPr>
                <a:xfrm>
                  <a:off x="3175000" y="29414019"/>
                  <a:ext cx="13017500" cy="78486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时间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4/25</a:t>
                  </a:r>
                  <a:r>
                    <a:rPr lang="en-US" altLang="ko-KR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(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星期五</a:t>
                  </a:r>
                  <a:r>
                    <a:rPr lang="en-US" altLang="ko-KR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) 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14:00~18:00</a:t>
                  </a: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场所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 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方北本部</a:t>
                  </a:r>
                  <a:r>
                    <a:rPr lang="en-US" altLang="ko-KR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4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楼教育室</a:t>
                  </a:r>
                  <a:endPara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对象 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: </a:t>
                  </a:r>
                  <a:r>
                    <a:rPr lang="zh-CN" altLang="en-US" sz="6100" b="0" i="0" u="none" strike="noStrike" spc="-420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瑞草区内相关机构事例管理师</a:t>
                  </a:r>
                  <a:endParaRPr lang="ko-KR" sz="6100" b="0" i="0" u="none" strike="noStrike" spc="-42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内容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 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有关</a:t>
                  </a:r>
                  <a:r>
                    <a:rPr lang="zh-CN" altLang="en-US" sz="6100" b="0" i="0" u="none" strike="noStrike" dirty="0">
                      <a:latin typeface="Arial Unicode MS"/>
                      <a:ea typeface="Arial Unicode MS"/>
                      <a:cs typeface="Arial Unicode MS"/>
                    </a:rPr>
                    <a:t>警戒线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智能障碍的教育</a:t>
                  </a:r>
                  <a:endPara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咨询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070-7477-2412(</a:t>
                  </a:r>
                  <a:r>
                    <a:rPr lang="ko-KR" sz="6100" b="0" i="0" u="none" strike="noStrike" dirty="0" err="1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남영옥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)</a:t>
                  </a:r>
                </a:p>
              </p:txBody>
            </p:sp>
            <p:grpSp>
              <p:nvGrpSpPr>
                <p:cNvPr id="72" name="그룹 71">
                  <a:extLst>
                    <a:ext uri="{FF2B5EF4-FFF2-40B4-BE49-F238E27FC236}">
                      <a16:creationId xmlns:a16="http://schemas.microsoft.com/office/drawing/2014/main" id="{8BE6A76A-3111-414E-9FA8-51A451CDD1D2}"/>
                    </a:ext>
                  </a:extLst>
                </p:cNvPr>
                <p:cNvGrpSpPr/>
                <p:nvPr/>
              </p:nvGrpSpPr>
              <p:grpSpPr>
                <a:xfrm>
                  <a:off x="2046134" y="29762450"/>
                  <a:ext cx="838200" cy="7632700"/>
                  <a:chOff x="2374900" y="14300200"/>
                  <a:chExt cx="838200" cy="7632700"/>
                </a:xfrm>
              </p:grpSpPr>
              <p:pic>
                <p:nvPicPr>
                  <p:cNvPr id="73" name="Picture 22">
                    <a:extLst>
                      <a:ext uri="{FF2B5EF4-FFF2-40B4-BE49-F238E27FC236}">
                        <a16:creationId xmlns:a16="http://schemas.microsoft.com/office/drawing/2014/main" id="{1F899DFB-8CCC-4FFA-BE8F-EE4B571F85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374900" y="14300200"/>
                    <a:ext cx="838200" cy="914400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그룹 73">
                    <a:extLst>
                      <a:ext uri="{FF2B5EF4-FFF2-40B4-BE49-F238E27FC236}">
                        <a16:creationId xmlns:a16="http://schemas.microsoft.com/office/drawing/2014/main" id="{4E79E108-FE15-417D-8B0C-FAB7AF357884}"/>
                      </a:ext>
                    </a:extLst>
                  </p:cNvPr>
                  <p:cNvGrpSpPr/>
                  <p:nvPr/>
                </p:nvGrpSpPr>
                <p:grpSpPr>
                  <a:xfrm>
                    <a:off x="2374900" y="15938500"/>
                    <a:ext cx="838200" cy="5994400"/>
                    <a:chOff x="2374900" y="15938500"/>
                    <a:chExt cx="838200" cy="5994400"/>
                  </a:xfrm>
                </p:grpSpPr>
                <p:pic>
                  <p:nvPicPr>
                    <p:cNvPr id="75" name="Picture 23">
                      <a:extLst>
                        <a:ext uri="{FF2B5EF4-FFF2-40B4-BE49-F238E27FC236}">
                          <a16:creationId xmlns:a16="http://schemas.microsoft.com/office/drawing/2014/main" id="{96C8AE35-A76A-45D2-9480-6C3F39B5B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59385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6" name="Picture 24">
                      <a:extLst>
                        <a:ext uri="{FF2B5EF4-FFF2-40B4-BE49-F238E27FC236}">
                          <a16:creationId xmlns:a16="http://schemas.microsoft.com/office/drawing/2014/main" id="{79795B27-5572-460A-97B7-D374027615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77038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Picture 25">
                      <a:extLst>
                        <a:ext uri="{FF2B5EF4-FFF2-40B4-BE49-F238E27FC236}">
                          <a16:creationId xmlns:a16="http://schemas.microsoft.com/office/drawing/2014/main" id="{E810AC98-EDCD-4C31-9511-BB3D3131F9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19304000"/>
                      <a:ext cx="8382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26">
                      <a:extLst>
                        <a:ext uri="{FF2B5EF4-FFF2-40B4-BE49-F238E27FC236}">
                          <a16:creationId xmlns:a16="http://schemas.microsoft.com/office/drawing/2014/main" id="{8D0E5CA6-A3CC-486D-AC20-B7B54D6698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374900" y="21018500"/>
                      <a:ext cx="838200" cy="9144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A397D1B1-6D2D-FC95-9599-D24B5866C6E8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5323E715-0F43-CDE6-0EAF-54098600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8A88B3-286A-ED50-9D44-01821CF953E7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88845" y="5189687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1" name="Group 5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93199B3-74DD-48EA-A449-A5814C4E169E}"/>
              </a:ext>
            </a:extLst>
          </p:cNvPr>
          <p:cNvSpPr txBox="1"/>
          <p:nvPr/>
        </p:nvSpPr>
        <p:spPr>
          <a:xfrm>
            <a:off x="6619929" y="3810594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8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方北本部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A321D19-B9FF-BB9B-FF5B-EEAEDF6DABFB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67" name="Picture 7">
              <a:extLst>
                <a:ext uri="{FF2B5EF4-FFF2-40B4-BE49-F238E27FC236}">
                  <a16:creationId xmlns:a16="http://schemas.microsoft.com/office/drawing/2014/main" id="{8B8E397A-06BD-FF1A-2F26-C58B42F2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CC179BB-9B90-A81F-8D1A-D0FA6F58BA78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44C3D32A-1167-ED5F-2B13-C84EC659CD7B}"/>
              </a:ext>
            </a:extLst>
          </p:cNvPr>
          <p:cNvGrpSpPr/>
          <p:nvPr/>
        </p:nvGrpSpPr>
        <p:grpSpPr>
          <a:xfrm>
            <a:off x="566892" y="8953500"/>
            <a:ext cx="28960298" cy="28473400"/>
            <a:chOff x="566892" y="8953500"/>
            <a:chExt cx="28960298" cy="28473400"/>
          </a:xfrm>
        </p:grpSpPr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1836F4BC-9F07-3BFD-7ABE-7F0BBC79BC25}"/>
                </a:ext>
              </a:extLst>
            </p:cNvPr>
            <p:cNvGrpSpPr/>
            <p:nvPr/>
          </p:nvGrpSpPr>
          <p:grpSpPr>
            <a:xfrm>
              <a:off x="1040630" y="11677650"/>
              <a:ext cx="13247025" cy="10750550"/>
              <a:chOff x="1905000" y="11677650"/>
              <a:chExt cx="13247025" cy="10750550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2921925" y="11677650"/>
                <a:ext cx="12230100" cy="1333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ko-KR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全球</a:t>
                </a: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明星</a:t>
                </a:r>
                <a:r>
                  <a:rPr lang="ko-KR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关环室</a:t>
                </a:r>
                <a:endParaRPr lang="ko-KR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5000" y="14262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5000" y="16433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5000" y="18135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5000" y="198120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5000" y="21513800"/>
                <a:ext cx="838200" cy="914400"/>
              </a:xfrm>
              <a:prstGeom prst="rect">
                <a:avLst/>
              </a:prstGeom>
            </p:spPr>
          </p:pic>
        </p:grpSp>
        <p:sp>
          <p:nvSpPr>
            <p:cNvPr id="27" name="TextBox 27"/>
            <p:cNvSpPr txBox="1"/>
            <p:nvPr/>
          </p:nvSpPr>
          <p:spPr>
            <a:xfrm>
              <a:off x="1955800" y="14165114"/>
              <a:ext cx="13017500" cy="8407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2035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78787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每周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星期二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三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四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15:00~20:00</a:t>
              </a:r>
            </a:p>
            <a:p>
              <a:pPr lvl="0" algn="l">
                <a:lnSpc>
                  <a:spcPct val="120350"/>
                </a:lnSpc>
              </a:pPr>
              <a:r>
                <a:rPr lang="en-US" sz="4600" b="0" i="0" u="none" strike="noStrike" dirty="0">
                  <a:solidFill>
                    <a:srgbClr val="FC523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※ </a:t>
              </a:r>
              <a:r>
                <a:rPr lang="zh-CN" altLang="en-US" sz="4600" b="0" i="0" u="none" strike="noStrike" dirty="0">
                  <a:solidFill>
                    <a:srgbClr val="FC523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每周时间各不同</a:t>
              </a:r>
              <a:endParaRPr lang="ko-KR" sz="4600" b="0" i="0" u="none" strike="noStrike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方北本部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楼阅览空间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</a:t>
              </a:r>
              <a:r>
                <a:rPr lang="en-US" sz="6100" b="0" i="0" u="none" strike="noStrike" spc="-7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多文化家庭儿童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15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名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长笛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小提琴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大提琴 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：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指导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070-7477-2404(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박슬기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119600" y="11734800"/>
              <a:ext cx="82169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世界级的合奏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03717" y="13726964"/>
              <a:ext cx="838200" cy="914400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03717" y="17143264"/>
              <a:ext cx="838200" cy="9144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03717" y="18730764"/>
              <a:ext cx="838200" cy="9144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03717" y="20457964"/>
              <a:ext cx="838200" cy="914400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16012652" y="14160500"/>
              <a:ext cx="13514538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ko-KR" alt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每周</a:t>
              </a:r>
              <a:r>
                <a:rPr 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zh-CN" alt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星期四</a:t>
              </a:r>
              <a:r>
                <a:rPr 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</a:p>
            <a:p>
              <a:pPr lvl="0" algn="l">
                <a:lnSpc>
                  <a:spcPct val="180940"/>
                </a:lnSpc>
              </a:pPr>
              <a:r>
                <a:rPr lang="en-US" sz="6100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  </a:t>
              </a:r>
              <a:r>
                <a:rPr 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10:00~11:30 /15:00~16:00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方北本部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楼阅览空间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多文化家庭父母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5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名</a:t>
              </a:r>
              <a:endParaRPr lang="en-US" altLang="zh-CN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长笛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小提琴 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：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指导</a:t>
              </a:r>
              <a:endParaRPr lang="en-US" altLang="zh-CN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070-7477-2404(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박슬기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51950" y="8953500"/>
              <a:ext cx="11150600" cy="1727200"/>
            </a:xfrm>
            <a:prstGeom prst="rect">
              <a:avLst/>
            </a:prstGeom>
          </p:spPr>
        </p:pic>
        <p:sp>
          <p:nvSpPr>
            <p:cNvPr id="40" name="TextBox 40"/>
            <p:cNvSpPr txBox="1"/>
            <p:nvPr/>
          </p:nvSpPr>
          <p:spPr>
            <a:xfrm>
              <a:off x="9515420" y="9070934"/>
              <a:ext cx="10623659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多文化家庭成长支援</a:t>
              </a:r>
              <a:endParaRPr 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04400" y="24206200"/>
              <a:ext cx="9182100" cy="1727200"/>
            </a:xfrm>
            <a:prstGeom prst="rect">
              <a:avLst/>
            </a:prstGeom>
          </p:spPr>
        </p:pic>
        <p:sp>
          <p:nvSpPr>
            <p:cNvPr id="43" name="TextBox 43"/>
            <p:cNvSpPr txBox="1"/>
            <p:nvPr/>
          </p:nvSpPr>
          <p:spPr>
            <a:xfrm>
              <a:off x="9855200" y="24358600"/>
              <a:ext cx="8978900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韩国语教室</a:t>
              </a:r>
              <a:r>
                <a:rPr 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zh-CN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儿童</a:t>
              </a:r>
              <a:r>
                <a:rPr 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6">
              <a:alphaModFix amt="50000"/>
            </a:blip>
            <a:stretch>
              <a:fillRect/>
            </a:stretch>
          </p:blipFill>
          <p:spPr>
            <a:xfrm>
              <a:off x="15684499" y="27254200"/>
              <a:ext cx="10344243" cy="1549400"/>
            </a:xfrm>
            <a:prstGeom prst="rect">
              <a:avLst/>
            </a:prstGeom>
          </p:spPr>
        </p:pic>
        <p:sp>
          <p:nvSpPr>
            <p:cNvPr id="46" name="TextBox 46"/>
            <p:cNvSpPr txBox="1"/>
            <p:nvPr/>
          </p:nvSpPr>
          <p:spPr>
            <a:xfrm>
              <a:off x="15977164" y="27393900"/>
              <a:ext cx="85979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子女韩国语</a:t>
              </a:r>
              <a:r>
                <a:rPr 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未入学</a:t>
              </a:r>
              <a:r>
                <a:rPr 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73300" y="29781500"/>
              <a:ext cx="838200" cy="914400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73300" y="31419800"/>
              <a:ext cx="838200" cy="9144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73300" y="33197800"/>
              <a:ext cx="838200" cy="914400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73300" y="34785300"/>
              <a:ext cx="838200" cy="9144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973300" y="36512500"/>
              <a:ext cx="838200" cy="914400"/>
            </a:xfrm>
            <a:prstGeom prst="rect">
              <a:avLst/>
            </a:prstGeom>
          </p:spPr>
        </p:pic>
        <p:sp>
          <p:nvSpPr>
            <p:cNvPr id="57" name="TextBox 57"/>
            <p:cNvSpPr txBox="1"/>
            <p:nvPr/>
          </p:nvSpPr>
          <p:spPr>
            <a:xfrm>
              <a:off x="16078815" y="29489400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每周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星期四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16:00~17:00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方北本部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楼教育室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 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多文化家庭儿童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适合子女的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韩国语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课程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070-7456-2415(</a:t>
              </a:r>
              <a:r>
                <a:rPr lang="ko-KR" sz="6100" b="0" i="0" u="none" strike="noStrike" dirty="0" err="1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정예승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CFE5BA65-1485-EF54-D869-B227636BCDB1}"/>
                </a:ext>
              </a:extLst>
            </p:cNvPr>
            <p:cNvGrpSpPr/>
            <p:nvPr/>
          </p:nvGrpSpPr>
          <p:grpSpPr>
            <a:xfrm>
              <a:off x="566892" y="27120850"/>
              <a:ext cx="12864330" cy="10172700"/>
              <a:chOff x="1181100" y="27254200"/>
              <a:chExt cx="12864330" cy="10172700"/>
            </a:xfrm>
          </p:grpSpPr>
          <p:pic>
            <p:nvPicPr>
              <p:cNvPr id="48" name="Picture 48"/>
              <p:cNvPicPr>
                <a:picLocks noChangeAspect="1"/>
              </p:cNvPicPr>
              <p:nvPr/>
            </p:nvPicPr>
            <p:blipFill>
              <a:blip r:embed="rId16">
                <a:alphaModFix amt="50000"/>
              </a:blip>
              <a:stretch>
                <a:fillRect/>
              </a:stretch>
            </p:blipFill>
            <p:spPr>
              <a:xfrm>
                <a:off x="2844800" y="27254200"/>
                <a:ext cx="10020300" cy="1549400"/>
              </a:xfrm>
              <a:prstGeom prst="rect">
                <a:avLst/>
              </a:prstGeom>
            </p:spPr>
          </p:pic>
          <p:sp>
            <p:nvSpPr>
              <p:cNvPr id="49" name="TextBox 49"/>
              <p:cNvSpPr txBox="1"/>
              <p:nvPr/>
            </p:nvSpPr>
            <p:spPr>
              <a:xfrm>
                <a:off x="1181100" y="27393900"/>
                <a:ext cx="12230100" cy="1333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ko-KR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子女韩国语</a:t>
                </a:r>
                <a:r>
                  <a:rPr 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(</a:t>
                </a:r>
                <a:r>
                  <a:rPr lang="zh-CN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已入学</a:t>
                </a:r>
                <a:r>
                  <a:rPr 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</a:t>
                </a:r>
              </a:p>
            </p:txBody>
          </p:sp>
          <p:pic>
            <p:nvPicPr>
              <p:cNvPr id="60" name="Picture 6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300" y="297815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1" name="Picture 6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300" y="31419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2" name="Picture 6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300" y="33197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300" y="347853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300" y="36512500"/>
                <a:ext cx="838200" cy="914400"/>
              </a:xfrm>
              <a:prstGeom prst="rect">
                <a:avLst/>
              </a:prstGeom>
            </p:spPr>
          </p:pic>
          <p:sp>
            <p:nvSpPr>
              <p:cNvPr id="65" name="TextBox 65"/>
              <p:cNvSpPr txBox="1"/>
              <p:nvPr/>
            </p:nvSpPr>
            <p:spPr>
              <a:xfrm>
                <a:off x="3022600" y="29465024"/>
                <a:ext cx="11022830" cy="7848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每周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星期二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 16:00~17:00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 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方北本部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4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楼教育室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多文化家庭儿童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适合子女的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韩国语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课程</a:t>
                </a: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咨询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070-7456-2415(</a:t>
                </a:r>
                <a:r>
                  <a:rPr lang="ko-KR" sz="6100" b="0" i="0" u="none" strike="noStrike" dirty="0" err="1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정예승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)</a:t>
                </a:r>
              </a:p>
            </p:txBody>
          </p:sp>
        </p:grpSp>
        <p:pic>
          <p:nvPicPr>
            <p:cNvPr id="18" name="Picture 3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069320" y="22107037"/>
              <a:ext cx="838200" cy="91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26066" y="5182194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1" name="Group 6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2A6A3E9-88F4-4969-89F7-7B90D12C3B9D}"/>
              </a:ext>
            </a:extLst>
          </p:cNvPr>
          <p:cNvSpPr txBox="1"/>
          <p:nvPr/>
        </p:nvSpPr>
        <p:spPr>
          <a:xfrm>
            <a:off x="6619929" y="3810594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800" b="1" dirty="0">
                <a:ln w="76200">
                  <a:solidFill>
                    <a:schemeClr val="bg1"/>
                  </a:solidFill>
                </a:ln>
                <a:solidFill>
                  <a:srgbClr val="0066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方北本部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00660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D4F71AF-3172-AED4-177C-AC5D5E401104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69" name="Picture 7">
              <a:extLst>
                <a:ext uri="{FF2B5EF4-FFF2-40B4-BE49-F238E27FC236}">
                  <a16:creationId xmlns:a16="http://schemas.microsoft.com/office/drawing/2014/main" id="{706BD1EC-7077-BF81-2F27-195C213B6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3A01700-B126-3BC2-BDAF-C8DDDE6A3A2B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4400" y="9906000"/>
            <a:ext cx="9182100" cy="17272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9855200" y="10071100"/>
            <a:ext cx="8978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韩国语教室</a:t>
            </a:r>
            <a:r>
              <a:rPr 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ko-KR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成人</a:t>
            </a:r>
            <a:r>
              <a:rPr 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34E3DED9-1F82-716C-E66D-09A3747FF139}"/>
              </a:ext>
            </a:extLst>
          </p:cNvPr>
          <p:cNvGrpSpPr/>
          <p:nvPr/>
        </p:nvGrpSpPr>
        <p:grpSpPr>
          <a:xfrm>
            <a:off x="1238637" y="13735562"/>
            <a:ext cx="27774125" cy="23811746"/>
            <a:chOff x="1860808" y="13855700"/>
            <a:chExt cx="27774125" cy="23811746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5">
              <a:alphaModFix amt="48000"/>
            </a:blip>
            <a:stretch>
              <a:fillRect/>
            </a:stretch>
          </p:blipFill>
          <p:spPr>
            <a:xfrm>
              <a:off x="3556000" y="13855700"/>
              <a:ext cx="9893300" cy="15113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5">
              <a:alphaModFix amt="48000"/>
            </a:blip>
            <a:stretch>
              <a:fillRect/>
            </a:stretch>
          </p:blipFill>
          <p:spPr>
            <a:xfrm>
              <a:off x="16471900" y="13855700"/>
              <a:ext cx="9893300" cy="1511300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3810000" y="13995400"/>
              <a:ext cx="82169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成人</a:t>
              </a:r>
              <a:r>
                <a:rPr lang="zh-CN" altLang="en-US" sz="75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初级</a:t>
              </a: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韩国语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563600" y="13995400"/>
              <a:ext cx="14846300" cy="1320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7400" b="0" i="0" u="none" strike="noStrike" spc="-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成人</a:t>
              </a:r>
              <a:r>
                <a:rPr lang="zh-CN" altLang="en-US" sz="7400" spc="-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中级</a:t>
              </a:r>
              <a:r>
                <a:rPr lang="ko-KR" altLang="en-US" sz="7400" b="0" i="0" u="none" strike="noStrike" spc="-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韩国语</a:t>
              </a:r>
              <a:endParaRPr lang="ko-KR" sz="7400" b="0" i="0" u="none" strike="noStrike" spc="-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C13E4240-B22B-E340-8AC3-85872FC5DCA6}"/>
                </a:ext>
              </a:extLst>
            </p:cNvPr>
            <p:cNvGrpSpPr/>
            <p:nvPr/>
          </p:nvGrpSpPr>
          <p:grpSpPr>
            <a:xfrm>
              <a:off x="2203967" y="16801989"/>
              <a:ext cx="27430966" cy="6616700"/>
              <a:chOff x="2203967" y="16801989"/>
              <a:chExt cx="27430966" cy="6616700"/>
            </a:xfrm>
          </p:grpSpPr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5C06B7E7-570B-707F-CDEF-84CDE2825F62}"/>
                  </a:ext>
                </a:extLst>
              </p:cNvPr>
              <p:cNvGrpSpPr/>
              <p:nvPr/>
            </p:nvGrpSpPr>
            <p:grpSpPr>
              <a:xfrm>
                <a:off x="2203967" y="16910050"/>
                <a:ext cx="13345504" cy="6508639"/>
                <a:chOff x="2203967" y="16910050"/>
                <a:chExt cx="13345504" cy="6508639"/>
              </a:xfrm>
            </p:grpSpPr>
            <p:grpSp>
              <p:nvGrpSpPr>
                <p:cNvPr id="18" name="그룹 17">
                  <a:extLst>
                    <a:ext uri="{FF2B5EF4-FFF2-40B4-BE49-F238E27FC236}">
                      <a16:creationId xmlns:a16="http://schemas.microsoft.com/office/drawing/2014/main" id="{49E193E2-7863-8FB6-AA20-48436EB0EA9F}"/>
                    </a:ext>
                  </a:extLst>
                </p:cNvPr>
                <p:cNvGrpSpPr/>
                <p:nvPr/>
              </p:nvGrpSpPr>
              <p:grpSpPr>
                <a:xfrm>
                  <a:off x="2203967" y="16974693"/>
                  <a:ext cx="951466" cy="6443996"/>
                  <a:chOff x="2198983" y="17081500"/>
                  <a:chExt cx="951466" cy="6443996"/>
                </a:xfrm>
              </p:grpSpPr>
              <p:pic>
                <p:nvPicPr>
                  <p:cNvPr id="30" name="Picture 30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312249" y="17081500"/>
                    <a:ext cx="8382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1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198983" y="18965766"/>
                    <a:ext cx="8382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2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222832" y="20277309"/>
                    <a:ext cx="8382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3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222832" y="22611096"/>
                    <a:ext cx="838200" cy="9144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4" name="TextBox 34"/>
                <p:cNvSpPr txBox="1"/>
                <p:nvPr/>
              </p:nvSpPr>
              <p:spPr>
                <a:xfrm>
                  <a:off x="3321050" y="16910050"/>
                  <a:ext cx="12228421" cy="61595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时间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每周星期二、四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10:00~12:00</a:t>
                  </a: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场所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 </a:t>
                  </a:r>
                  <a:r>
                    <a:rPr 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ZOOM</a:t>
                  </a:r>
                </a:p>
                <a:p>
                  <a:pPr lvl="0" algn="l">
                    <a:lnSpc>
                      <a:spcPct val="12000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对象 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:</a:t>
                  </a:r>
                  <a:r>
                    <a:rPr lang="zh-CN" altLang="en-US" sz="6100" b="0" i="0" u="none" strike="noStrike" spc="-400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结婚移民者、外国人、</a:t>
                  </a:r>
                  <a:endParaRPr lang="en-US" altLang="zh-CN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20000"/>
                    </a:lnSpc>
                  </a:pPr>
                  <a:r>
                    <a:rPr lang="en-US" altLang="zh-CN" sz="6100" spc="-400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         </a:t>
                  </a:r>
                  <a:r>
                    <a:rPr lang="zh-CN" altLang="en-US" sz="6100" b="0" i="0" u="none" strike="noStrike" spc="-400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留学生等</a:t>
                  </a:r>
                  <a:endParaRPr lang="ko-KR" altLang="ko-KR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  <a:p>
                  <a:pPr lvl="0" algn="l">
                    <a:lnSpc>
                      <a:spcPct val="180940"/>
                    </a:lnSpc>
                  </a:pPr>
                  <a:r>
                    <a:rPr lang="ko-KR" alt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内容</a:t>
                  </a:r>
                  <a:r>
                    <a:rPr lang="en-US" sz="6100" b="0" i="0" u="none" strike="noStrike" dirty="0">
                      <a:solidFill>
                        <a:srgbClr val="FD9F28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 : </a:t>
                  </a:r>
                  <a:r>
                    <a:rPr lang="ko-KR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韩国语</a:t>
                  </a:r>
                  <a:r>
                    <a:rPr lang="zh-CN" altLang="en-US" sz="6100" b="0" i="0" u="none" strike="noStrike" dirty="0">
                      <a:solidFill>
                        <a:srgbClr val="595959"/>
                      </a:solidFill>
                      <a:latin typeface="서울남산체 EB" panose="02020503020101020101" pitchFamily="18" charset="-127"/>
                      <a:ea typeface="서울남산체 EB" panose="02020503020101020101" pitchFamily="18" charset="-127"/>
                    </a:rPr>
                    <a:t>初级班</a:t>
                  </a:r>
                  <a:endParaRPr 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endParaRPr>
                </a:p>
              </p:txBody>
            </p:sp>
          </p:grpSp>
          <p:pic>
            <p:nvPicPr>
              <p:cNvPr id="37" name="Picture 3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2467" y="16930551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8" name="Picture 3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2467" y="18499281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9" name="Picture 3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573320" y="19828327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0" name="Picture 4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69780" y="22400278"/>
                <a:ext cx="838200" cy="914400"/>
              </a:xfrm>
              <a:prstGeom prst="rect">
                <a:avLst/>
              </a:prstGeom>
            </p:spPr>
          </p:pic>
          <p:sp>
            <p:nvSpPr>
              <p:cNvPr id="41" name="TextBox 41"/>
              <p:cNvSpPr txBox="1"/>
              <p:nvPr/>
            </p:nvSpPr>
            <p:spPr>
              <a:xfrm>
                <a:off x="16617433" y="16801989"/>
                <a:ext cx="13017500" cy="6159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每周星期一、三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10:00~12:00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ZOOM</a:t>
                </a:r>
              </a:p>
              <a:p>
                <a:pPr lvl="0" algn="l">
                  <a:lnSpc>
                    <a:spcPct val="12000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结婚移民者、外国人、</a:t>
                </a:r>
                <a:endParaRPr lang="en-US" altLang="zh-CN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20000"/>
                  </a:lnSpc>
                </a:pPr>
                <a:r>
                  <a:rPr lang="en-US" altLang="zh-CN" sz="6100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        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留学生等</a:t>
                </a:r>
                <a:endParaRPr lang="ko-KR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韩国语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中级班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9029700" y="36499046"/>
              <a:ext cx="11899900" cy="1168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6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5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070-7456-2415(</a:t>
              </a:r>
              <a:r>
                <a:rPr lang="ko-KR" sz="6500" b="0" i="0" u="none" strike="noStrike" dirty="0" err="1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정예승</a:t>
              </a:r>
              <a:r>
                <a:rPr lang="en-US" sz="65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77200" y="36550600"/>
              <a:ext cx="990600" cy="1092200"/>
            </a:xfrm>
            <a:prstGeom prst="rect">
              <a:avLst/>
            </a:prstGeom>
          </p:spPr>
        </p:pic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92AD8502-AD93-8DD7-676F-A4ACC17C0C5D}"/>
                </a:ext>
              </a:extLst>
            </p:cNvPr>
            <p:cNvGrpSpPr/>
            <p:nvPr/>
          </p:nvGrpSpPr>
          <p:grpSpPr>
            <a:xfrm>
              <a:off x="3063820" y="24965054"/>
              <a:ext cx="24765000" cy="1511300"/>
              <a:chOff x="3911600" y="25590500"/>
              <a:chExt cx="24765000" cy="1511300"/>
            </a:xfrm>
          </p:grpSpPr>
          <p:pic>
            <p:nvPicPr>
              <p:cNvPr id="48" name="Picture 48"/>
              <p:cNvPicPr>
                <a:picLocks noChangeAspect="1"/>
              </p:cNvPicPr>
              <p:nvPr/>
            </p:nvPicPr>
            <p:blipFill>
              <a:blip r:embed="rId15">
                <a:alphaModFix amt="48000"/>
              </a:blip>
              <a:stretch>
                <a:fillRect/>
              </a:stretch>
            </p:blipFill>
            <p:spPr>
              <a:xfrm>
                <a:off x="3911600" y="25590500"/>
                <a:ext cx="9893300" cy="1511300"/>
              </a:xfrm>
              <a:prstGeom prst="rect">
                <a:avLst/>
              </a:prstGeom>
            </p:spPr>
          </p:pic>
          <p:sp>
            <p:nvSpPr>
              <p:cNvPr id="49" name="TextBox 49"/>
              <p:cNvSpPr txBox="1"/>
              <p:nvPr/>
            </p:nvSpPr>
            <p:spPr>
              <a:xfrm>
                <a:off x="4114800" y="25654000"/>
                <a:ext cx="8216900" cy="1333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ko-KR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成人</a:t>
                </a:r>
                <a:r>
                  <a:rPr lang="en-US" altLang="ko-KR" sz="75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TOPIK</a:t>
                </a:r>
                <a:r>
                  <a:rPr lang="ko-KR" altLang="en-US" sz="75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韩国语</a:t>
                </a:r>
                <a:endParaRPr lang="ko-KR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pic>
            <p:nvPicPr>
              <p:cNvPr id="51" name="Picture 51"/>
              <p:cNvPicPr>
                <a:picLocks noChangeAspect="1"/>
              </p:cNvPicPr>
              <p:nvPr/>
            </p:nvPicPr>
            <p:blipFill>
              <a:blip r:embed="rId15">
                <a:alphaModFix amt="48000"/>
              </a:blip>
              <a:stretch>
                <a:fillRect/>
              </a:stretch>
            </p:blipFill>
            <p:spPr>
              <a:xfrm>
                <a:off x="16840200" y="25590500"/>
                <a:ext cx="9893300" cy="1511300"/>
              </a:xfrm>
              <a:prstGeom prst="rect">
                <a:avLst/>
              </a:prstGeom>
            </p:spPr>
          </p:pic>
          <p:sp>
            <p:nvSpPr>
              <p:cNvPr id="52" name="TextBox 52"/>
              <p:cNvSpPr txBox="1"/>
              <p:nvPr/>
            </p:nvSpPr>
            <p:spPr>
              <a:xfrm>
                <a:off x="13830300" y="25717500"/>
                <a:ext cx="14846300" cy="13208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ko-KR" altLang="en-US" sz="7400" b="0" i="0" u="none" strike="noStrike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成人韩国语</a:t>
                </a:r>
                <a:r>
                  <a:rPr lang="zh-CN" altLang="en-US" sz="7400" spc="-200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会话</a:t>
                </a:r>
                <a:endParaRPr lang="ko-KR" sz="7400" b="0" i="0" u="none" strike="noStrike" spc="-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983D8825-B5B3-69C8-D98E-ED6CE1B64309}"/>
                </a:ext>
              </a:extLst>
            </p:cNvPr>
            <p:cNvGrpSpPr/>
            <p:nvPr/>
          </p:nvGrpSpPr>
          <p:grpSpPr>
            <a:xfrm>
              <a:off x="1860808" y="27779246"/>
              <a:ext cx="27437575" cy="6809985"/>
              <a:chOff x="2026425" y="27436981"/>
              <a:chExt cx="27437575" cy="6809985"/>
            </a:xfrm>
          </p:grpSpPr>
          <p:sp>
            <p:nvSpPr>
              <p:cNvPr id="60" name="TextBox 60"/>
              <p:cNvSpPr txBox="1"/>
              <p:nvPr/>
            </p:nvSpPr>
            <p:spPr>
              <a:xfrm>
                <a:off x="3321050" y="27463135"/>
                <a:ext cx="13017500" cy="6159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每周星期二、四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10:00~12:30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ZOOM</a:t>
                </a:r>
              </a:p>
              <a:p>
                <a:pPr lvl="0" algn="l">
                  <a:lnSpc>
                    <a:spcPct val="12000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结婚移民者、外国人、</a:t>
                </a:r>
                <a:endParaRPr lang="en-US" altLang="zh-CN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20000"/>
                  </a:lnSpc>
                </a:pPr>
                <a:r>
                  <a:rPr lang="en-US" altLang="zh-CN" sz="6100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        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留学生等</a:t>
                </a:r>
                <a:endParaRPr lang="ko-KR" altLang="ko-KR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韩国语</a:t>
                </a:r>
                <a:r>
                  <a:rPr lang="en-US" altLang="ko-KR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TOPIK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班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04066" y="27687069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04066" y="29262463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359117" y="30540252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6" name="Picture 6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359117" y="33043158"/>
                <a:ext cx="838200" cy="914400"/>
              </a:xfrm>
              <a:prstGeom prst="rect">
                <a:avLst/>
              </a:prstGeom>
            </p:spPr>
          </p:pic>
          <p:sp>
            <p:nvSpPr>
              <p:cNvPr id="67" name="TextBox 67"/>
              <p:cNvSpPr txBox="1"/>
              <p:nvPr/>
            </p:nvSpPr>
            <p:spPr>
              <a:xfrm>
                <a:off x="16446500" y="27436981"/>
                <a:ext cx="13017500" cy="61595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时间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每周星期二、四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13:30~15:30</a:t>
                </a: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场所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 </a:t>
                </a:r>
                <a:r>
                  <a:rPr 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ZOOM</a:t>
                </a:r>
              </a:p>
              <a:p>
                <a:pPr lvl="0" algn="l">
                  <a:lnSpc>
                    <a:spcPct val="12000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对象 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: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结婚移民者、外国人、</a:t>
                </a:r>
                <a:endParaRPr lang="en-US" altLang="zh-CN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20000"/>
                  </a:lnSpc>
                </a:pPr>
                <a:r>
                  <a:rPr lang="en-US" altLang="zh-CN" sz="6100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         </a:t>
                </a:r>
                <a:r>
                  <a:rPr lang="zh-CN" altLang="en-US" sz="6100" b="0" i="0" u="none" strike="noStrike" spc="-400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留学生等</a:t>
                </a:r>
                <a:endParaRPr lang="ko-KR" altLang="ko-KR" sz="6100" b="0" i="0" u="none" strike="noStrike" spc="-4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  <a:p>
                <a:pPr lvl="0" algn="l">
                  <a:lnSpc>
                    <a:spcPct val="180940"/>
                  </a:lnSpc>
                </a:pPr>
                <a:r>
                  <a:rPr lang="ko-KR" alt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内容</a:t>
                </a:r>
                <a:r>
                  <a:rPr lang="en-US" sz="6100" b="0" i="0" u="none" strike="noStrike" dirty="0">
                    <a:solidFill>
                      <a:srgbClr val="FD9F28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 : </a:t>
                </a:r>
                <a:r>
                  <a:rPr lang="ko-KR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韩国语</a:t>
                </a:r>
                <a:r>
                  <a:rPr lang="zh-CN" altLang="en-US" sz="6100" b="0" i="0" u="none" strike="noStrike" dirty="0">
                    <a:solidFill>
                      <a:srgbClr val="595959"/>
                    </a:solidFill>
                    <a:latin typeface="서울남산체 EB" panose="02020503020101020101" pitchFamily="18" charset="-127"/>
                    <a:ea typeface="서울남산체 EB" panose="02020503020101020101" pitchFamily="18" charset="-127"/>
                  </a:rPr>
                  <a:t>会话班</a:t>
                </a:r>
                <a:endPara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endParaRP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4A0B2CF3-9254-8E55-3B6D-67E2A0F2A889}"/>
                  </a:ext>
                </a:extLst>
              </p:cNvPr>
              <p:cNvGrpSpPr/>
              <p:nvPr/>
            </p:nvGrpSpPr>
            <p:grpSpPr>
              <a:xfrm>
                <a:off x="2026425" y="27747792"/>
                <a:ext cx="1004408" cy="6499174"/>
                <a:chOff x="2159775" y="16970101"/>
                <a:chExt cx="1004408" cy="6499174"/>
              </a:xfrm>
            </p:grpSpPr>
            <p:pic>
              <p:nvPicPr>
                <p:cNvPr id="74" name="Picture 30">
                  <a:extLst>
                    <a:ext uri="{FF2B5EF4-FFF2-40B4-BE49-F238E27FC236}">
                      <a16:creationId xmlns:a16="http://schemas.microsoft.com/office/drawing/2014/main" id="{6FC1DC5B-F748-A29F-147B-0C1CAC22EA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325983" y="16970101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5" name="Picture 31">
                  <a:extLst>
                    <a:ext uri="{FF2B5EF4-FFF2-40B4-BE49-F238E27FC236}">
                      <a16:creationId xmlns:a16="http://schemas.microsoft.com/office/drawing/2014/main" id="{FEAD623D-2A77-60A0-C80D-389679AA2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18033" y="18393282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6" name="Picture 32">
                  <a:extLst>
                    <a:ext uri="{FF2B5EF4-FFF2-40B4-BE49-F238E27FC236}">
                      <a16:creationId xmlns:a16="http://schemas.microsoft.com/office/drawing/2014/main" id="{91356ED5-CE30-4EF4-5F33-89966F9973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18033" y="19862208"/>
                  <a:ext cx="838200" cy="914400"/>
                </a:xfrm>
                <a:prstGeom prst="rect">
                  <a:avLst/>
                </a:prstGeom>
              </p:spPr>
            </p:pic>
            <p:pic>
              <p:nvPicPr>
                <p:cNvPr id="77" name="Picture 33">
                  <a:extLst>
                    <a:ext uri="{FF2B5EF4-FFF2-40B4-BE49-F238E27FC236}">
                      <a16:creationId xmlns:a16="http://schemas.microsoft.com/office/drawing/2014/main" id="{18E88A5C-3C65-60E9-8364-4805A9512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59775" y="22554875"/>
                  <a:ext cx="838200" cy="91440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78A68C0-0DF5-9DB3-20C4-E15FCDF64E7F}"/>
              </a:ext>
            </a:extLst>
          </p:cNvPr>
          <p:cNvGrpSpPr/>
          <p:nvPr/>
        </p:nvGrpSpPr>
        <p:grpSpPr>
          <a:xfrm>
            <a:off x="1347020" y="12255500"/>
            <a:ext cx="14185490" cy="10458450"/>
            <a:chOff x="1347020" y="12255500"/>
            <a:chExt cx="14185490" cy="10458450"/>
          </a:xfrm>
        </p:grpSpPr>
        <p:sp>
          <p:nvSpPr>
            <p:cNvPr id="20" name="TextBox 20"/>
            <p:cNvSpPr txBox="1"/>
            <p:nvPr/>
          </p:nvSpPr>
          <p:spPr>
            <a:xfrm>
              <a:off x="1752600" y="12255500"/>
              <a:ext cx="122301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瑞草呀</a:t>
              </a:r>
              <a:r>
                <a:rPr 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!</a:t>
              </a: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去越南吧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879E8D82-7137-40F6-9C08-821B2E00CFDF}"/>
                </a:ext>
              </a:extLst>
            </p:cNvPr>
            <p:cNvGrpSpPr/>
            <p:nvPr/>
          </p:nvGrpSpPr>
          <p:grpSpPr>
            <a:xfrm>
              <a:off x="1347020" y="13931900"/>
              <a:ext cx="952090" cy="8782050"/>
              <a:chOff x="1791110" y="13931900"/>
              <a:chExt cx="952090" cy="8782050"/>
            </a:xfrm>
          </p:grpSpPr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39319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4" name="Picture 2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5798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72910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6" name="Picture 2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38325" y="200723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7" name="Picture 2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91110" y="21799550"/>
                <a:ext cx="838200" cy="914400"/>
              </a:xfrm>
              <a:prstGeom prst="rect">
                <a:avLst/>
              </a:prstGeom>
            </p:spPr>
          </p:pic>
        </p:grpSp>
        <p:sp>
          <p:nvSpPr>
            <p:cNvPr id="28" name="TextBox 28"/>
            <p:cNvSpPr txBox="1"/>
            <p:nvPr/>
          </p:nvSpPr>
          <p:spPr>
            <a:xfrm>
              <a:off x="2515010" y="14395450"/>
              <a:ext cx="13017500" cy="7810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78787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4/12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星期六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11:00~16:00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瑞草艺术文化公园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2000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</a:t>
              </a:r>
              <a:r>
                <a:rPr lang="en-US" sz="6100" b="0" i="0" u="none" strike="noStrike" spc="-11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居住在瑞草区的</a:t>
              </a:r>
              <a:r>
                <a:rPr lang="en-US" altLang="zh-CN" sz="6100" b="0" i="0" u="none" strike="noStrike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100</a:t>
              </a:r>
              <a:r>
                <a:rPr lang="zh-CN" altLang="en-US" sz="6100" b="0" i="0" u="none" strike="noStrike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名多文化、     </a:t>
              </a:r>
              <a:endParaRPr lang="en-US" altLang="zh-CN" sz="6100" b="0" i="0" u="none" strike="noStrike" spc="-15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20000"/>
                </a:lnSpc>
              </a:pPr>
              <a:r>
                <a:rPr lang="en-US" altLang="zh-CN" sz="6100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</a:t>
              </a:r>
              <a:r>
                <a:rPr lang="zh-CN" altLang="en-US" sz="6100" b="0" i="0" u="none" strike="noStrike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非多文化家庭成员</a:t>
              </a:r>
              <a:endParaRPr lang="en-US" altLang="zh-CN" sz="6100" b="0" i="0" u="none" strike="noStrike" spc="-15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7845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zh-CN" altLang="en-US" sz="6100" b="0" i="0" u="none" strike="noStrike" spc="-9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以鱿鱼游戏为主题的越南民俗游戏</a:t>
              </a:r>
              <a:endParaRPr 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070-7436-2012(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김윤아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0250" y="9753600"/>
            <a:ext cx="8915400" cy="17272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4083050" y="9893300"/>
            <a:ext cx="7289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大家一起活动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8B0BF34-E654-ECC0-FC42-41E0E1AC9AE4}"/>
              </a:ext>
            </a:extLst>
          </p:cNvPr>
          <p:cNvGrpSpPr/>
          <p:nvPr/>
        </p:nvGrpSpPr>
        <p:grpSpPr>
          <a:xfrm>
            <a:off x="15024100" y="12286226"/>
            <a:ext cx="14370050" cy="10357874"/>
            <a:chOff x="15024100" y="12286226"/>
            <a:chExt cx="14370050" cy="10357874"/>
          </a:xfrm>
        </p:grpSpPr>
        <p:sp>
          <p:nvSpPr>
            <p:cNvPr id="32" name="TextBox 32"/>
            <p:cNvSpPr txBox="1"/>
            <p:nvPr/>
          </p:nvSpPr>
          <p:spPr>
            <a:xfrm>
              <a:off x="16138478" y="12286226"/>
              <a:ext cx="10302922" cy="14393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瑞草家庭幸福慢跑拾荒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125700" y="13868400"/>
              <a:ext cx="838200" cy="9144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107060" y="15608300"/>
              <a:ext cx="838200" cy="91440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107060" y="17272000"/>
              <a:ext cx="838200" cy="91440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046735" y="18986500"/>
              <a:ext cx="838200" cy="9144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024100" y="21729700"/>
              <a:ext cx="838200" cy="914400"/>
            </a:xfrm>
            <a:prstGeom prst="rect">
              <a:avLst/>
            </a:prstGeom>
          </p:spPr>
        </p:pic>
        <p:sp>
          <p:nvSpPr>
            <p:cNvPr id="40" name="TextBox 40"/>
            <p:cNvSpPr txBox="1"/>
            <p:nvPr/>
          </p:nvSpPr>
          <p:spPr>
            <a:xfrm>
              <a:off x="16376650" y="14376400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4/19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星期六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10:30~12:00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zh-CN" altLang="en-US" sz="6100" b="0" i="0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慢行路线</a:t>
              </a:r>
              <a:r>
                <a:rPr lang="en-US" altLang="zh-CN" sz="6100" b="0" i="0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ko-KR" sz="6100" b="0" i="0" u="none" strike="noStrike" dirty="0" err="1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서행길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코스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家庭奉献团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2000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zh-CN" altLang="en-US" sz="6100" b="0" i="0" u="none" strike="noStrike" kern="800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以家庭为单位美化我们小区</a:t>
              </a:r>
              <a:endParaRPr lang="en-US" altLang="zh-CN" sz="6100" b="0" i="0" u="none" strike="noStrike" kern="800" spc="-15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20000"/>
                </a:lnSpc>
              </a:pPr>
              <a:r>
                <a:rPr lang="en-US" altLang="zh-CN" sz="6100" kern="800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   </a:t>
              </a:r>
              <a:r>
                <a:rPr lang="zh-CN" altLang="en-US" sz="6100" b="0" i="0" u="none" strike="noStrike" kern="800" spc="-15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的环境</a:t>
              </a:r>
              <a:endParaRPr lang="en-US" sz="6100" b="0" i="0" u="none" strike="noStrike" kern="800" spc="-15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02-6919-9747(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김수경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11600" y="9753600"/>
            <a:ext cx="8470900" cy="1727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17551400" y="9893300"/>
            <a:ext cx="65278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家庭奉献团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09843BE-9E6F-30F6-A22D-EB43FDDF2BBD}"/>
              </a:ext>
            </a:extLst>
          </p:cNvPr>
          <p:cNvGrpSpPr/>
          <p:nvPr/>
        </p:nvGrpSpPr>
        <p:grpSpPr>
          <a:xfrm>
            <a:off x="1189106" y="27336750"/>
            <a:ext cx="14355694" cy="10090150"/>
            <a:chOff x="1189106" y="27336750"/>
            <a:chExt cx="14355694" cy="10090150"/>
          </a:xfrm>
        </p:grpSpPr>
        <p:sp>
          <p:nvSpPr>
            <p:cNvPr id="44" name="TextBox 44"/>
            <p:cNvSpPr txBox="1"/>
            <p:nvPr/>
          </p:nvSpPr>
          <p:spPr>
            <a:xfrm>
              <a:off x="1189106" y="27336750"/>
              <a:ext cx="135255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spc="-3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教育文化</a:t>
              </a:r>
              <a:r>
                <a:rPr lang="en-US" altLang="zh-CN" sz="7500" b="0" i="0" u="none" strike="noStrike" spc="-3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</a:t>
              </a:r>
              <a:r>
                <a:rPr lang="zh-CN" altLang="en-US" sz="7500" b="0" i="0" u="none" strike="noStrike" spc="-3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我们家族历史探险队</a:t>
              </a:r>
              <a:endParaRPr lang="ko-KR" sz="75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03400" y="29781500"/>
              <a:ext cx="838200" cy="914400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03400" y="31419800"/>
              <a:ext cx="838200" cy="914400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03400" y="33197800"/>
              <a:ext cx="838200" cy="914400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03400" y="34785300"/>
              <a:ext cx="838200" cy="914400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03400" y="36512500"/>
              <a:ext cx="838200" cy="914400"/>
            </a:xfrm>
            <a:prstGeom prst="rect">
              <a:avLst/>
            </a:prstGeom>
          </p:spPr>
        </p:pic>
        <p:sp>
          <p:nvSpPr>
            <p:cNvPr id="52" name="TextBox 52"/>
            <p:cNvSpPr txBox="1"/>
            <p:nvPr/>
          </p:nvSpPr>
          <p:spPr>
            <a:xfrm>
              <a:off x="2895600" y="29476700"/>
              <a:ext cx="126492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78787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4/26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(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星期六</a:t>
              </a:r>
              <a:r>
                <a:rPr lang="en-US" alt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10:00~12:00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首尔</a:t>
              </a:r>
              <a:r>
                <a:rPr lang="zh-CN" altLang="en-US" sz="6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Unicode MS"/>
                  <a:ea typeface="서울남산체 EB" panose="02020503020101020101" pitchFamily="18" charset="-127"/>
                </a:rPr>
                <a:t>历史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博物馆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</a:t>
              </a:r>
              <a:r>
                <a:rPr lang="en-US" sz="6100" b="0" i="0" u="none" strike="noStrike" spc="-7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zh-CN" alt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脆弱、危机事例家庭</a:t>
              </a:r>
              <a:r>
                <a:rPr lang="en-US" altLang="zh-CN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10</a:t>
              </a:r>
              <a:r>
                <a:rPr lang="zh-CN" alt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个家庭</a:t>
              </a:r>
              <a:r>
                <a:rPr lang="en-US" altLang="zh-CN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20</a:t>
              </a:r>
              <a:r>
                <a:rPr lang="zh-CN" altLang="en-US" sz="6100" b="0" i="0" u="none" strike="noStrike" spc="-7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人</a:t>
              </a: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首尔历史博物馆游玩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070-7477-2408(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김진아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4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2000" y="24409400"/>
            <a:ext cx="8839200" cy="1727200"/>
          </a:xfrm>
          <a:prstGeom prst="rect">
            <a:avLst/>
          </a:prstGeom>
        </p:spPr>
      </p:pic>
      <p:sp>
        <p:nvSpPr>
          <p:cNvPr id="55" name="TextBox 55"/>
          <p:cNvSpPr txBox="1"/>
          <p:nvPr/>
        </p:nvSpPr>
        <p:spPr>
          <a:xfrm>
            <a:off x="4083050" y="24536400"/>
            <a:ext cx="71501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家庭扶助事业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7" name="Group 5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5" name="Group 6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6" name="Picture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81221" y="24409400"/>
            <a:ext cx="13093699" cy="1727200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14592300" y="24517350"/>
            <a:ext cx="13093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80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다하나</a:t>
            </a:r>
            <a:r>
              <a:rPr lang="en-US" sz="80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zh-CN" altLang="en-US" sz="80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大家成为一体的瑞草</a:t>
            </a:r>
            <a:r>
              <a:rPr lang="en-US" sz="8000" b="0" i="0" u="none" strike="noStrike" spc="-44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09FCD06D-9E8D-2F48-02CA-E7B7D58B7B1C}"/>
              </a:ext>
            </a:extLst>
          </p:cNvPr>
          <p:cNvGrpSpPr/>
          <p:nvPr/>
        </p:nvGrpSpPr>
        <p:grpSpPr>
          <a:xfrm>
            <a:off x="15125700" y="27343100"/>
            <a:ext cx="16033750" cy="10121900"/>
            <a:chOff x="15125700" y="27343100"/>
            <a:chExt cx="16033750" cy="10121900"/>
          </a:xfrm>
        </p:grpSpPr>
        <p:sp>
          <p:nvSpPr>
            <p:cNvPr id="56" name="TextBox 56"/>
            <p:cNvSpPr txBox="1"/>
            <p:nvPr/>
          </p:nvSpPr>
          <p:spPr>
            <a:xfrm>
              <a:off x="15125700" y="27343100"/>
              <a:ext cx="122301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spc="-1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     各国文化理解教育，</a:t>
              </a:r>
              <a:endParaRPr lang="en-US" altLang="zh-CN" sz="7500" spc="-1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spc="-12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改善认识人偶剧</a:t>
              </a:r>
              <a:endParaRPr lang="ko-KR" sz="7500" b="0" i="0" u="none" strike="noStrike" spc="-12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16376650" y="29578300"/>
              <a:ext cx="147828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78787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各机构均不不同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托儿所</a:t>
              </a:r>
              <a:r>
                <a:rPr lang="en-US" altLang="zh-CN" sz="61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 </a:t>
              </a:r>
              <a:r>
                <a:rPr lang="zh-CN" altLang="en-US" sz="61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幼儿园</a:t>
              </a:r>
              <a:r>
                <a:rPr lang="en-US" altLang="zh-CN" sz="61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, </a:t>
              </a:r>
              <a:r>
                <a:rPr lang="zh-CN" altLang="en-US" sz="6100" b="0" i="0" u="none" strike="noStrike" spc="-5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小学等</a:t>
              </a:r>
              <a:endParaRPr lang="en-US" altLang="zh-CN" sz="6100" b="0" i="0" u="none" strike="noStrike" spc="-5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</a:t>
              </a:r>
              <a:r>
                <a:rPr lang="en-US" sz="6100" b="0" i="0" u="none" strike="noStrike" spc="-700" dirty="0">
                  <a:solidFill>
                    <a:srgbClr val="000000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申请机构儿童、教师等</a:t>
              </a:r>
              <a:endParaRPr lang="ko-KR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多文化理解教育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及人偶剧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070-7477-2406(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서하은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A3D9694B-9867-4AA0-A3CF-8B600620148E}"/>
                </a:ext>
              </a:extLst>
            </p:cNvPr>
            <p:cNvGrpSpPr/>
            <p:nvPr/>
          </p:nvGrpSpPr>
          <p:grpSpPr>
            <a:xfrm>
              <a:off x="15255829" y="29819600"/>
              <a:ext cx="838200" cy="7645400"/>
              <a:chOff x="1905000" y="14732000"/>
              <a:chExt cx="838200" cy="7645400"/>
            </a:xfrm>
          </p:grpSpPr>
          <p:pic>
            <p:nvPicPr>
              <p:cNvPr id="70" name="Picture 23">
                <a:extLst>
                  <a:ext uri="{FF2B5EF4-FFF2-40B4-BE49-F238E27FC236}">
                    <a16:creationId xmlns:a16="http://schemas.microsoft.com/office/drawing/2014/main" id="{4C9EC386-2F2A-42E1-8309-04ACC470C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47320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1" name="Picture 24">
                <a:extLst>
                  <a:ext uri="{FF2B5EF4-FFF2-40B4-BE49-F238E27FC236}">
                    <a16:creationId xmlns:a16="http://schemas.microsoft.com/office/drawing/2014/main" id="{51B73959-F014-4934-A362-0B28E9661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63703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2" name="Picture 25">
                <a:extLst>
                  <a:ext uri="{FF2B5EF4-FFF2-40B4-BE49-F238E27FC236}">
                    <a16:creationId xmlns:a16="http://schemas.microsoft.com/office/drawing/2014/main" id="{F1B1DF8D-E4D9-4619-9C0A-6A5139BB8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81483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3" name="Picture 26">
                <a:extLst>
                  <a:ext uri="{FF2B5EF4-FFF2-40B4-BE49-F238E27FC236}">
                    <a16:creationId xmlns:a16="http://schemas.microsoft.com/office/drawing/2014/main" id="{6AF51EB2-C05E-4C26-B5F6-F8197366F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19735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4" name="Picture 27">
                <a:extLst>
                  <a:ext uri="{FF2B5EF4-FFF2-40B4-BE49-F238E27FC236}">
                    <a16:creationId xmlns:a16="http://schemas.microsoft.com/office/drawing/2014/main" id="{4649E432-5598-44F6-8130-09E3244E6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05000" y="214630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D77AED52-4845-4C5A-AEE7-DD5F865EC3C8}"/>
              </a:ext>
            </a:extLst>
          </p:cNvPr>
          <p:cNvSpPr txBox="1"/>
          <p:nvPr/>
        </p:nvSpPr>
        <p:spPr>
          <a:xfrm>
            <a:off x="6619929" y="3810594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800" b="1" dirty="0">
                <a:ln w="76200">
                  <a:solidFill>
                    <a:schemeClr val="bg1"/>
                  </a:solidFill>
                </a:ln>
                <a:solidFill>
                  <a:srgbClr val="F68D3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外部活动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F68D36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3FD7737-9444-C9DD-5924-3B57DED1DCF5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59" name="Picture 7">
              <a:extLst>
                <a:ext uri="{FF2B5EF4-FFF2-40B4-BE49-F238E27FC236}">
                  <a16:creationId xmlns:a16="http://schemas.microsoft.com/office/drawing/2014/main" id="{25F316FE-77EC-9E0B-9896-98ACC7448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BA31B27-FC62-4234-A831-8DDFA216C86E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762000" y="22733000"/>
            <a:ext cx="27279600" cy="160655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1041400" y="5687205"/>
            <a:ext cx="27279600" cy="15316200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4" name="TextBox 44"/>
          <p:cNvSpPr txBox="1"/>
          <p:nvPr/>
        </p:nvSpPr>
        <p:spPr>
          <a:xfrm>
            <a:off x="2413000" y="11531600"/>
            <a:ext cx="11835829" cy="815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00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ko-KR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每周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星期一、三、五</a:t>
            </a:r>
            <a:endParaRPr lang="en-US" altLang="zh-CN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20000"/>
              </a:lnSpc>
            </a:pPr>
            <a:r>
              <a:rPr lang="en-US" sz="6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10:00~12:30</a:t>
            </a:r>
          </a:p>
          <a:p>
            <a:pPr lvl="0" algn="l">
              <a:lnSpc>
                <a:spcPct val="1810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de-DE" altLang="ko-KR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Megastudy</a:t>
            </a:r>
            <a:r>
              <a:rPr lang="zh-CN" alt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美容学院</a:t>
            </a:r>
            <a:r>
              <a:rPr 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zh-CN" alt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江南校园</a:t>
            </a:r>
            <a:r>
              <a:rPr 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2</a:t>
            </a:r>
            <a:r>
              <a:rPr lang="zh-CN" altLang="en-US" sz="6100" b="0" i="0" u="none" strike="noStrike" spc="-9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馆</a:t>
            </a:r>
            <a:endParaRPr lang="ko-KR" sz="6100" b="0" i="0" u="none" strike="noStrike" spc="-9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10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 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结婚移民者</a:t>
            </a:r>
            <a:endParaRPr lang="en-US" altLang="zh-CN" sz="61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10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美发国家资格证准备班</a:t>
            </a:r>
            <a:endParaRPr lang="ko-KR" sz="61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10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070-7456-2415(</a:t>
            </a:r>
            <a:r>
              <a:rPr 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정예승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808783" y="9340850"/>
            <a:ext cx="9242519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瑞草美发沙龙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6" name="Group 4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9" name="TextBox 49"/>
          <p:cNvSpPr txBox="1"/>
          <p:nvPr/>
        </p:nvSpPr>
        <p:spPr>
          <a:xfrm>
            <a:off x="16677712" y="9450318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第</a:t>
            </a:r>
            <a:r>
              <a: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</a:t>
            </a: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次</a:t>
            </a:r>
            <a:r>
              <a: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进修</a:t>
            </a: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教育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1AA057CD-67B0-51CC-D317-AF4A145A2B7C}"/>
              </a:ext>
            </a:extLst>
          </p:cNvPr>
          <p:cNvGrpSpPr/>
          <p:nvPr/>
        </p:nvGrpSpPr>
        <p:grpSpPr>
          <a:xfrm>
            <a:off x="3429000" y="6958070"/>
            <a:ext cx="22748913" cy="1866900"/>
            <a:chOff x="3378200" y="7302500"/>
            <a:chExt cx="22748913" cy="1866900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8200" y="7302500"/>
              <a:ext cx="8470900" cy="1727200"/>
            </a:xfrm>
            <a:prstGeom prst="rect">
              <a:avLst/>
            </a:prstGeom>
          </p:spPr>
        </p:pic>
        <p:sp>
          <p:nvSpPr>
            <p:cNvPr id="48" name="TextBox 48"/>
            <p:cNvSpPr txBox="1"/>
            <p:nvPr/>
          </p:nvSpPr>
          <p:spPr>
            <a:xfrm>
              <a:off x="4318000" y="7442200"/>
              <a:ext cx="6527800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de-DE" altLang="ko-KR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Ready to</a:t>
              </a:r>
              <a:r>
                <a:rPr lang="zh-CN" altLang="en-US" sz="8000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</a:t>
              </a:r>
              <a:endParaRPr 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265470" y="7442200"/>
              <a:ext cx="9861643" cy="1727200"/>
            </a:xfrm>
            <a:prstGeom prst="rect">
              <a:avLst/>
            </a:prstGeom>
          </p:spPr>
        </p:pic>
        <p:sp>
          <p:nvSpPr>
            <p:cNvPr id="52" name="TextBox 52"/>
            <p:cNvSpPr txBox="1"/>
            <p:nvPr/>
          </p:nvSpPr>
          <p:spPr>
            <a:xfrm>
              <a:off x="16876307" y="7543800"/>
              <a:ext cx="8680543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瑞草儿童保育事业</a:t>
              </a:r>
              <a:endParaRPr 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54185BB-3B36-48EC-81D7-DF12182D08C7}"/>
              </a:ext>
            </a:extLst>
          </p:cNvPr>
          <p:cNvGrpSpPr/>
          <p:nvPr/>
        </p:nvGrpSpPr>
        <p:grpSpPr>
          <a:xfrm>
            <a:off x="14592300" y="11979828"/>
            <a:ext cx="838200" cy="7645400"/>
            <a:chOff x="14820900" y="11658600"/>
            <a:chExt cx="838200" cy="7645400"/>
          </a:xfrm>
        </p:grpSpPr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20900" y="11658600"/>
              <a:ext cx="838200" cy="9144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20900" y="13296900"/>
              <a:ext cx="838200" cy="9144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20900" y="15062200"/>
              <a:ext cx="838200" cy="9144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20900" y="16662400"/>
              <a:ext cx="838200" cy="9144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820900" y="18389600"/>
              <a:ext cx="838200" cy="914400"/>
            </a:xfrm>
            <a:prstGeom prst="rect">
              <a:avLst/>
            </a:prstGeom>
          </p:spPr>
        </p:pic>
      </p:grpSp>
      <p:sp>
        <p:nvSpPr>
          <p:cNvPr id="60" name="TextBox 60"/>
          <p:cNvSpPr txBox="1"/>
          <p:nvPr/>
        </p:nvSpPr>
        <p:spPr>
          <a:xfrm>
            <a:off x="15544800" y="116840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4/26</a:t>
            </a:r>
            <a:r>
              <a:rPr lang="en-US" alt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ko-KR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星期六</a:t>
            </a:r>
            <a:r>
              <a:rPr lang="en-US" alt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 10:00~12:00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韩国鉴定评估师协会大讲堂</a:t>
            </a: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ko-KR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瑞草儿童保育、</a:t>
            </a:r>
            <a:r>
              <a:rPr lang="en-US" altLang="ko-KR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119</a:t>
            </a:r>
            <a:r>
              <a:rPr lang="ko-KR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儿童保育</a:t>
            </a:r>
            <a:r>
              <a:rPr lang="zh-CN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员</a:t>
            </a:r>
            <a:endParaRPr lang="ko-KR" sz="61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以儿童保育员为</a:t>
            </a:r>
            <a:r>
              <a:rPr lang="ko-KR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</a:t>
            </a:r>
            <a:r>
              <a:rPr lang="zh-CN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进修进修</a:t>
            </a:r>
            <a:r>
              <a:rPr lang="ko-KR" altLang="en-US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教育</a:t>
            </a:r>
            <a:endParaRPr lang="ko-KR" sz="61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070-7461-9764(</a:t>
            </a:r>
            <a:r>
              <a:rPr 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이그림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9BAB3B-77BF-4ECC-A60A-6C6056EBF874}"/>
              </a:ext>
            </a:extLst>
          </p:cNvPr>
          <p:cNvSpPr txBox="1"/>
          <p:nvPr/>
        </p:nvSpPr>
        <p:spPr>
          <a:xfrm>
            <a:off x="6619929" y="3353728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800" b="1" dirty="0">
                <a:ln w="76200">
                  <a:solidFill>
                    <a:schemeClr val="bg1"/>
                  </a:solidFill>
                </a:ln>
                <a:solidFill>
                  <a:srgbClr val="F68D36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外部活动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F68D36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F9DE9086-542A-CAC2-D51F-68F62E079E6A}"/>
              </a:ext>
            </a:extLst>
          </p:cNvPr>
          <p:cNvGrpSpPr/>
          <p:nvPr/>
        </p:nvGrpSpPr>
        <p:grpSpPr>
          <a:xfrm>
            <a:off x="2413000" y="25603200"/>
            <a:ext cx="27028102" cy="12104551"/>
            <a:chOff x="2413000" y="25603200"/>
            <a:chExt cx="27028102" cy="12104551"/>
          </a:xfrm>
        </p:grpSpPr>
        <p:sp>
          <p:nvSpPr>
            <p:cNvPr id="21" name="TextBox 21"/>
            <p:cNvSpPr txBox="1"/>
            <p:nvPr/>
          </p:nvSpPr>
          <p:spPr>
            <a:xfrm>
              <a:off x="14757400" y="27863800"/>
              <a:ext cx="82169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咨询师监管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681200" y="25603200"/>
              <a:ext cx="9182100" cy="17272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14732000" y="25755600"/>
              <a:ext cx="8978900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常年咨询</a:t>
              </a:r>
              <a:endParaRPr 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877361" y="29737050"/>
              <a:ext cx="15563741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4/8(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星期二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 9:30~12:30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ZOOM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瑞草区家庭中心委托咨询师</a:t>
              </a:r>
              <a:endParaRPr lang="en-US" altLang="zh-CN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zh-CN" altLang="en-US" sz="6100" b="0" i="0" u="none" strike="noStrike" spc="-600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通过咨询监督管理强化咨询师能力</a:t>
              </a:r>
              <a:endParaRPr lang="en-US" altLang="zh-CN" sz="61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070-7436-2422(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노희주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7">
              <a:alphaModFix amt="54000"/>
            </a:blip>
            <a:stretch>
              <a:fillRect/>
            </a:stretch>
          </p:blipFill>
          <p:spPr>
            <a:xfrm>
              <a:off x="2413000" y="27292300"/>
              <a:ext cx="9321800" cy="92964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9000" y="29591000"/>
              <a:ext cx="7023100" cy="7023100"/>
            </a:xfrm>
            <a:prstGeom prst="rect">
              <a:avLst/>
            </a:prstGeom>
          </p:spPr>
        </p:pic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291ADC11-B69A-4D4C-B174-757CA4D1C931}"/>
                </a:ext>
              </a:extLst>
            </p:cNvPr>
            <p:cNvGrpSpPr/>
            <p:nvPr/>
          </p:nvGrpSpPr>
          <p:grpSpPr>
            <a:xfrm>
              <a:off x="12827000" y="30062351"/>
              <a:ext cx="838200" cy="7645400"/>
              <a:chOff x="14820900" y="11658600"/>
              <a:chExt cx="838200" cy="7645400"/>
            </a:xfrm>
          </p:grpSpPr>
          <p:pic>
            <p:nvPicPr>
              <p:cNvPr id="66" name="Picture 55">
                <a:extLst>
                  <a:ext uri="{FF2B5EF4-FFF2-40B4-BE49-F238E27FC236}">
                    <a16:creationId xmlns:a16="http://schemas.microsoft.com/office/drawing/2014/main" id="{5E9A7A44-693C-488D-A723-3A466BAA0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20900" y="11658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7" name="Picture 56">
                <a:extLst>
                  <a:ext uri="{FF2B5EF4-FFF2-40B4-BE49-F238E27FC236}">
                    <a16:creationId xmlns:a16="http://schemas.microsoft.com/office/drawing/2014/main" id="{FCCDF0F8-0222-4EB3-9121-B89A336B9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20900" y="132969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8" name="Picture 57">
                <a:extLst>
                  <a:ext uri="{FF2B5EF4-FFF2-40B4-BE49-F238E27FC236}">
                    <a16:creationId xmlns:a16="http://schemas.microsoft.com/office/drawing/2014/main" id="{02FEB9D0-6632-412E-91A3-C4EE901A6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20900" y="150622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9" name="Picture 58">
                <a:extLst>
                  <a:ext uri="{FF2B5EF4-FFF2-40B4-BE49-F238E27FC236}">
                    <a16:creationId xmlns:a16="http://schemas.microsoft.com/office/drawing/2014/main" id="{13489484-268C-4CD2-A74C-8CBB36ECD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20900" y="16662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0" name="Picture 59">
                <a:extLst>
                  <a:ext uri="{FF2B5EF4-FFF2-40B4-BE49-F238E27FC236}">
                    <a16:creationId xmlns:a16="http://schemas.microsoft.com/office/drawing/2014/main" id="{948D01AA-0853-477B-9C6D-49786C4CC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820900" y="183896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B4CBDE6-8448-4B92-81DB-3FAB56016F6F}"/>
              </a:ext>
            </a:extLst>
          </p:cNvPr>
          <p:cNvSpPr txBox="1"/>
          <p:nvPr/>
        </p:nvSpPr>
        <p:spPr>
          <a:xfrm>
            <a:off x="6553309" y="21374100"/>
            <a:ext cx="15563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800" b="1" dirty="0">
                <a:ln w="76200">
                  <a:solidFill>
                    <a:schemeClr val="bg1"/>
                  </a:solidFill>
                </a:ln>
                <a:solidFill>
                  <a:srgbClr val="00206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家庭咨询</a:t>
            </a:r>
            <a:endParaRPr lang="en-US" altLang="ko-KR" sz="20800" b="1" dirty="0">
              <a:ln w="76200">
                <a:solidFill>
                  <a:schemeClr val="bg1"/>
                </a:solidFill>
              </a:ln>
              <a:solidFill>
                <a:srgbClr val="002060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AA8D86-C096-7EEA-C765-80AF98B889DE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C24199B8-3976-CB37-209E-2C3FD2A1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AA516F-B626-6748-40AD-7DE7D6567146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5F52B0-E18E-2E59-2763-C6F74E8E5306}"/>
              </a:ext>
            </a:extLst>
          </p:cNvPr>
          <p:cNvGrpSpPr/>
          <p:nvPr/>
        </p:nvGrpSpPr>
        <p:grpSpPr>
          <a:xfrm>
            <a:off x="1257300" y="11461796"/>
            <a:ext cx="889000" cy="8528004"/>
            <a:chOff x="1257300" y="11461796"/>
            <a:chExt cx="889000" cy="8528004"/>
          </a:xfrm>
        </p:grpSpPr>
        <p:pic>
          <p:nvPicPr>
            <p:cNvPr id="61" name="Picture 55">
              <a:extLst>
                <a:ext uri="{FF2B5EF4-FFF2-40B4-BE49-F238E27FC236}">
                  <a16:creationId xmlns:a16="http://schemas.microsoft.com/office/drawing/2014/main" id="{4421BDAD-3FBA-70EE-F7A9-14994F12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1461796"/>
              <a:ext cx="838200" cy="914400"/>
            </a:xfrm>
            <a:prstGeom prst="rect">
              <a:avLst/>
            </a:prstGeom>
          </p:spPr>
        </p:pic>
        <p:pic>
          <p:nvPicPr>
            <p:cNvPr id="72" name="Picture 56">
              <a:extLst>
                <a:ext uri="{FF2B5EF4-FFF2-40B4-BE49-F238E27FC236}">
                  <a16:creationId xmlns:a16="http://schemas.microsoft.com/office/drawing/2014/main" id="{96383988-C4BF-0DCF-CE69-447CC893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3855520"/>
              <a:ext cx="838200" cy="914400"/>
            </a:xfrm>
            <a:prstGeom prst="rect">
              <a:avLst/>
            </a:prstGeom>
          </p:spPr>
        </p:pic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963E7EE-34EE-BFA1-6FA1-6A343325A3BE}"/>
                </a:ext>
              </a:extLst>
            </p:cNvPr>
            <p:cNvGrpSpPr/>
            <p:nvPr/>
          </p:nvGrpSpPr>
          <p:grpSpPr>
            <a:xfrm>
              <a:off x="1257300" y="15783525"/>
              <a:ext cx="889000" cy="4206275"/>
              <a:chOff x="1257300" y="15295749"/>
              <a:chExt cx="889000" cy="4206275"/>
            </a:xfrm>
          </p:grpSpPr>
          <p:pic>
            <p:nvPicPr>
              <p:cNvPr id="73" name="Picture 57">
                <a:extLst>
                  <a:ext uri="{FF2B5EF4-FFF2-40B4-BE49-F238E27FC236}">
                    <a16:creationId xmlns:a16="http://schemas.microsoft.com/office/drawing/2014/main" id="{D88BF90A-6359-1CA2-76DE-791820C16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5295749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4" name="Picture 58">
                <a:extLst>
                  <a:ext uri="{FF2B5EF4-FFF2-40B4-BE49-F238E27FC236}">
                    <a16:creationId xmlns:a16="http://schemas.microsoft.com/office/drawing/2014/main" id="{B602F881-F361-1311-61C2-75FE47169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7047152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5" name="Picture 59">
                <a:extLst>
                  <a:ext uri="{FF2B5EF4-FFF2-40B4-BE49-F238E27FC236}">
                    <a16:creationId xmlns:a16="http://schemas.microsoft.com/office/drawing/2014/main" id="{25D6E3F0-F91D-5F63-755A-C602197DF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8100" y="18587624"/>
                <a:ext cx="838200" cy="9144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3350200"/>
            <a:ext cx="29768800" cy="944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479972" y="5639980"/>
            <a:ext cx="27749511" cy="337820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2258" y="22961600"/>
            <a:ext cx="13309600" cy="1930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483600" y="23139400"/>
            <a:ext cx="12979400" cy="158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90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双语</a:t>
            </a:r>
            <a:r>
              <a:rPr lang="ko-KR" altLang="en-US" sz="9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教育</a:t>
            </a:r>
            <a:r>
              <a:rPr lang="zh-CN" altLang="en-US" sz="9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支援事业</a:t>
            </a:r>
            <a:endParaRPr lang="ko-KR" sz="9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4" name="TextBox 24"/>
          <p:cNvSpPr txBox="1"/>
          <p:nvPr/>
        </p:nvSpPr>
        <p:spPr>
          <a:xfrm>
            <a:off x="2997200" y="25768300"/>
            <a:ext cx="10566400" cy="2667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双语父母家庭指导</a:t>
            </a:r>
            <a:endParaRPr lang="en-US" altLang="zh-CN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ctr">
              <a:lnSpc>
                <a:spcPct val="116199"/>
              </a:lnSpc>
            </a:pPr>
            <a:r>
              <a: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</a:t>
            </a:r>
            <a:r>
              <a:rPr lang="ko-KR" alt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我们是</a:t>
            </a:r>
            <a:r>
              <a:rPr lang="de-DE" altLang="ko-KR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ECO</a:t>
            </a:r>
            <a:r>
              <a:rPr lang="ko-KR" alt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海盗</a:t>
            </a:r>
            <a:r>
              <a:rPr 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12900" y="25869900"/>
            <a:ext cx="12979400" cy="248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直接学习双语</a:t>
            </a:r>
            <a:endParaRPr lang="en-US" altLang="zh-CN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ctr">
              <a:lnSpc>
                <a:spcPct val="116199"/>
              </a:lnSpc>
            </a:pPr>
            <a:r>
              <a:rPr lang="zh-CN" alt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</a:t>
            </a:r>
            <a:r>
              <a:rPr lang="en-US" altLang="zh-CN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2</a:t>
            </a:r>
            <a:r>
              <a:rPr lang="zh-CN" alt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种语言，幸福双倍的越南语”</a:t>
            </a:r>
            <a:endParaRPr lang="en-US" sz="6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416300" y="11557000"/>
            <a:ext cx="8216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跨越障碍的爸爸们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968079" y="11557000"/>
            <a:ext cx="121539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育儿的爸爸，幸福的家庭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9017000"/>
            <a:ext cx="9372600" cy="17272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683000" y="9144000"/>
            <a:ext cx="8648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</a:t>
            </a:r>
            <a:r>
              <a:rPr lang="zh-CN" altLang="en-US" sz="80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治愈</a:t>
            </a:r>
            <a:r>
              <a:rPr lang="de-DE" altLang="ko-KR" sz="8000" b="0" i="0" u="none" strike="noStrike" spc="-6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Daddy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9700" y="9017000"/>
            <a:ext cx="8470900" cy="17272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7132300" y="9144000"/>
            <a:ext cx="75311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瑞草时髦</a:t>
            </a:r>
            <a:r>
              <a:rPr lang="de-DE" altLang="ko-KR" sz="8000" b="0" i="0" u="none" strike="noStrike" spc="-6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Daddy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41" name="TextBox 41"/>
          <p:cNvSpPr txBox="1"/>
          <p:nvPr/>
        </p:nvSpPr>
        <p:spPr>
          <a:xfrm>
            <a:off x="14688688" y="13417550"/>
            <a:ext cx="14318123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4/17(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星期四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19:30-21:00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dirty="0"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</a:t>
            </a:r>
            <a:r>
              <a:rPr lang="ko-KR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共同育儿分享中心</a:t>
            </a:r>
            <a:endParaRPr lang="ko-KR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2000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zh-CN" altLang="en-US" sz="60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居住在瑞草区的育儿休职</a:t>
            </a:r>
            <a:endParaRPr lang="en-US" altLang="zh-CN" sz="60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20000"/>
              </a:lnSpc>
            </a:pPr>
            <a:r>
              <a:rPr lang="en-US" altLang="zh-CN" sz="6000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 </a:t>
            </a:r>
            <a:r>
              <a:rPr lang="zh-CN" altLang="en-US" sz="60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（包括计划）爸爸</a:t>
            </a:r>
            <a:endParaRPr lang="ko-KR" sz="60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育儿参与，精神护理，家务分担法</a:t>
            </a:r>
            <a:endParaRPr lang="en-US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ko-KR" sz="60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이근중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7323B150-8C59-48E6-9D22-678182D4528E}"/>
              </a:ext>
            </a:extLst>
          </p:cNvPr>
          <p:cNvGrpSpPr/>
          <p:nvPr/>
        </p:nvGrpSpPr>
        <p:grpSpPr>
          <a:xfrm>
            <a:off x="1257300" y="13766800"/>
            <a:ext cx="838200" cy="7632700"/>
            <a:chOff x="1257300" y="13766800"/>
            <a:chExt cx="838200" cy="7632700"/>
          </a:xfrm>
        </p:grpSpPr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3766800"/>
              <a:ext cx="838200" cy="914400"/>
            </a:xfrm>
            <a:prstGeom prst="rect">
              <a:avLst/>
            </a:prstGeom>
          </p:spPr>
        </p:pic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F0A0275E-104B-442D-A36A-7C366BBB18F3}"/>
                </a:ext>
              </a:extLst>
            </p:cNvPr>
            <p:cNvGrpSpPr/>
            <p:nvPr/>
          </p:nvGrpSpPr>
          <p:grpSpPr>
            <a:xfrm>
              <a:off x="1257300" y="15405100"/>
              <a:ext cx="838200" cy="5994400"/>
              <a:chOff x="1257300" y="15405100"/>
              <a:chExt cx="838200" cy="5994400"/>
            </a:xfrm>
          </p:grpSpPr>
          <p:pic>
            <p:nvPicPr>
              <p:cNvPr id="45" name="Picture 4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5405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6" name="Picture 4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7170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7" name="Picture 4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8770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8" name="Picture 4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20485100"/>
                <a:ext cx="838200" cy="914400"/>
              </a:xfrm>
              <a:prstGeom prst="rect">
                <a:avLst/>
              </a:prstGeom>
            </p:spPr>
          </p:pic>
        </p:grpSp>
      </p:grpSp>
      <p:sp>
        <p:nvSpPr>
          <p:cNvPr id="49" name="TextBox 49"/>
          <p:cNvSpPr txBox="1"/>
          <p:nvPr/>
        </p:nvSpPr>
        <p:spPr>
          <a:xfrm>
            <a:off x="2387600" y="13373100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4/23(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星期三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19:00-21:00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瑞草区内室内攀岩</a:t>
            </a:r>
            <a:endParaRPr lang="ko-KR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居住在瑞草区的男性养育者</a:t>
            </a:r>
            <a:endParaRPr lang="ko-KR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室内攀岩活动</a:t>
            </a:r>
            <a:endParaRPr lang="ko-KR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ko-KR" sz="60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이근중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1" name="Group 5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57" name="TextBox 57"/>
          <p:cNvSpPr txBox="1"/>
          <p:nvPr/>
        </p:nvSpPr>
        <p:spPr>
          <a:xfrm>
            <a:off x="2343150" y="29457731"/>
            <a:ext cx="130175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每周星期一、三</a:t>
            </a:r>
            <a:endParaRPr lang="en-US" alt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en-US" sz="60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        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16:00~18:00 (2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周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瑞草区共同育儿分享中心讲义室</a:t>
            </a: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 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多文化家庭</a:t>
            </a:r>
            <a:r>
              <a:rPr lang="zh-CN" altLang="en-US" sz="60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父母和子女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地球日学习，体验再利用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070-7436-2013(</a:t>
            </a:r>
            <a:r>
              <a:rPr lang="ko-KR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말린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65" name="TextBox 65"/>
          <p:cNvSpPr txBox="1"/>
          <p:nvPr/>
        </p:nvSpPr>
        <p:spPr>
          <a:xfrm>
            <a:off x="15506700" y="29425900"/>
            <a:ext cx="143637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4/1~12/12 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每周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ko-KR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화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17:00~17:40)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瑞草区共同育儿分享中心讲义室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多文化家庭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儿童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zh-CN" altLang="en-US" sz="60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越南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营造双语环境越南语基础班</a:t>
            </a:r>
            <a:endParaRPr lang="en-US" sz="6000" b="0" i="0" u="none" strike="noStrike" spc="-300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070-7436-2013(</a:t>
            </a:r>
            <a:r>
              <a:rPr lang="ko-KR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말린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90254B-F62C-4988-8FF9-BF3040CE2FE6}"/>
              </a:ext>
            </a:extLst>
          </p:cNvPr>
          <p:cNvSpPr txBox="1"/>
          <p:nvPr/>
        </p:nvSpPr>
        <p:spPr>
          <a:xfrm>
            <a:off x="-113255" y="3887380"/>
            <a:ext cx="29768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共同育儿分享中心</a:t>
            </a:r>
            <a:r>
              <a:rPr lang="en-US" altLang="ko-KR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(2</a:t>
            </a:r>
            <a:r>
              <a:rPr lang="ko-KR" altLang="en-US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中心</a:t>
            </a:r>
            <a:r>
              <a:rPr lang="en-US" altLang="ko-KR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6E9C429D-7D10-4BAE-BA65-CCD7CDCCC4B6}"/>
              </a:ext>
            </a:extLst>
          </p:cNvPr>
          <p:cNvGrpSpPr/>
          <p:nvPr/>
        </p:nvGrpSpPr>
        <p:grpSpPr>
          <a:xfrm>
            <a:off x="13474700" y="13766800"/>
            <a:ext cx="838200" cy="8032750"/>
            <a:chOff x="1257300" y="13766800"/>
            <a:chExt cx="838200" cy="8032750"/>
          </a:xfrm>
        </p:grpSpPr>
        <p:pic>
          <p:nvPicPr>
            <p:cNvPr id="70" name="Picture 44">
              <a:extLst>
                <a:ext uri="{FF2B5EF4-FFF2-40B4-BE49-F238E27FC236}">
                  <a16:creationId xmlns:a16="http://schemas.microsoft.com/office/drawing/2014/main" id="{A0FAA62B-A5C6-436E-9512-1CE49387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3766800"/>
              <a:ext cx="838200" cy="914400"/>
            </a:xfrm>
            <a:prstGeom prst="rect">
              <a:avLst/>
            </a:prstGeom>
          </p:spPr>
        </p:pic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D601C2FE-4744-4EFD-B0EF-3E6674F8D9EF}"/>
                </a:ext>
              </a:extLst>
            </p:cNvPr>
            <p:cNvGrpSpPr/>
            <p:nvPr/>
          </p:nvGrpSpPr>
          <p:grpSpPr>
            <a:xfrm>
              <a:off x="1257300" y="15405100"/>
              <a:ext cx="838200" cy="6394450"/>
              <a:chOff x="1257300" y="15405100"/>
              <a:chExt cx="838200" cy="6394450"/>
            </a:xfrm>
          </p:grpSpPr>
          <p:pic>
            <p:nvPicPr>
              <p:cNvPr id="72" name="Picture 45">
                <a:extLst>
                  <a:ext uri="{FF2B5EF4-FFF2-40B4-BE49-F238E27FC236}">
                    <a16:creationId xmlns:a16="http://schemas.microsoft.com/office/drawing/2014/main" id="{BC0DCD68-B6AA-4924-ACF0-C2EE04D876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5405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3" name="Picture 46">
                <a:extLst>
                  <a:ext uri="{FF2B5EF4-FFF2-40B4-BE49-F238E27FC236}">
                    <a16:creationId xmlns:a16="http://schemas.microsoft.com/office/drawing/2014/main" id="{90F751AC-B5FC-4221-A631-5EA373FF2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65417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4" name="Picture 47">
                <a:extLst>
                  <a:ext uri="{FF2B5EF4-FFF2-40B4-BE49-F238E27FC236}">
                    <a16:creationId xmlns:a16="http://schemas.microsoft.com/office/drawing/2014/main" id="{7F5B5106-10BF-48F1-8DDB-0432EB094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91706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75" name="Picture 48">
                <a:extLst>
                  <a:ext uri="{FF2B5EF4-FFF2-40B4-BE49-F238E27FC236}">
                    <a16:creationId xmlns:a16="http://schemas.microsoft.com/office/drawing/2014/main" id="{15E9CF5C-76EC-440B-BFCE-0A78EB67A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20885150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85058BD3-B139-47FC-9FF5-8FD82C567DCE}"/>
              </a:ext>
            </a:extLst>
          </p:cNvPr>
          <p:cNvGrpSpPr/>
          <p:nvPr/>
        </p:nvGrpSpPr>
        <p:grpSpPr>
          <a:xfrm>
            <a:off x="1333500" y="29762450"/>
            <a:ext cx="838200" cy="7632700"/>
            <a:chOff x="1257300" y="13766800"/>
            <a:chExt cx="838200" cy="7632700"/>
          </a:xfrm>
        </p:grpSpPr>
        <p:pic>
          <p:nvPicPr>
            <p:cNvPr id="77" name="Picture 44">
              <a:extLst>
                <a:ext uri="{FF2B5EF4-FFF2-40B4-BE49-F238E27FC236}">
                  <a16:creationId xmlns:a16="http://schemas.microsoft.com/office/drawing/2014/main" id="{DB69A1CB-6A8A-4E3C-BD8B-9A8688E2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3766800"/>
              <a:ext cx="838200" cy="914400"/>
            </a:xfrm>
            <a:prstGeom prst="rect">
              <a:avLst/>
            </a:prstGeom>
          </p:spPr>
        </p:pic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90BA83BA-DE59-4E18-853E-47E8BD039914}"/>
                </a:ext>
              </a:extLst>
            </p:cNvPr>
            <p:cNvGrpSpPr/>
            <p:nvPr/>
          </p:nvGrpSpPr>
          <p:grpSpPr>
            <a:xfrm>
              <a:off x="1257300" y="15405100"/>
              <a:ext cx="838200" cy="5994400"/>
              <a:chOff x="1257300" y="15405100"/>
              <a:chExt cx="838200" cy="5994400"/>
            </a:xfrm>
          </p:grpSpPr>
          <p:pic>
            <p:nvPicPr>
              <p:cNvPr id="79" name="Picture 45">
                <a:extLst>
                  <a:ext uri="{FF2B5EF4-FFF2-40B4-BE49-F238E27FC236}">
                    <a16:creationId xmlns:a16="http://schemas.microsoft.com/office/drawing/2014/main" id="{6C88275E-0C07-46A6-9650-F81785744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5405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0" name="Picture 46">
                <a:extLst>
                  <a:ext uri="{FF2B5EF4-FFF2-40B4-BE49-F238E27FC236}">
                    <a16:creationId xmlns:a16="http://schemas.microsoft.com/office/drawing/2014/main" id="{C70212C0-EFA6-4D0A-81B5-6328DEFAC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7170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1" name="Picture 47">
                <a:extLst>
                  <a:ext uri="{FF2B5EF4-FFF2-40B4-BE49-F238E27FC236}">
                    <a16:creationId xmlns:a16="http://schemas.microsoft.com/office/drawing/2014/main" id="{146F546D-E449-458D-B7E6-87EEFA6F8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8770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2" name="Picture 48">
                <a:extLst>
                  <a:ext uri="{FF2B5EF4-FFF2-40B4-BE49-F238E27FC236}">
                    <a16:creationId xmlns:a16="http://schemas.microsoft.com/office/drawing/2014/main" id="{FE37F1DB-96B8-4A0F-AA5E-78A8BB829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20485100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C126130B-6C05-475C-AD7D-C38749C90B10}"/>
              </a:ext>
            </a:extLst>
          </p:cNvPr>
          <p:cNvGrpSpPr/>
          <p:nvPr/>
        </p:nvGrpSpPr>
        <p:grpSpPr>
          <a:xfrm>
            <a:off x="14478000" y="29883100"/>
            <a:ext cx="838200" cy="7632700"/>
            <a:chOff x="1257300" y="13766800"/>
            <a:chExt cx="838200" cy="7632700"/>
          </a:xfrm>
        </p:grpSpPr>
        <p:pic>
          <p:nvPicPr>
            <p:cNvPr id="84" name="Picture 44">
              <a:extLst>
                <a:ext uri="{FF2B5EF4-FFF2-40B4-BE49-F238E27FC236}">
                  <a16:creationId xmlns:a16="http://schemas.microsoft.com/office/drawing/2014/main" id="{42E05D5C-E236-43FC-8E27-7398D320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7300" y="13766800"/>
              <a:ext cx="838200" cy="914400"/>
            </a:xfrm>
            <a:prstGeom prst="rect">
              <a:avLst/>
            </a:prstGeom>
          </p:spPr>
        </p:pic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46BC78E7-4DB6-4A6E-9B88-BE5D61716A73}"/>
                </a:ext>
              </a:extLst>
            </p:cNvPr>
            <p:cNvGrpSpPr/>
            <p:nvPr/>
          </p:nvGrpSpPr>
          <p:grpSpPr>
            <a:xfrm>
              <a:off x="1257300" y="15405100"/>
              <a:ext cx="838200" cy="5994400"/>
              <a:chOff x="1257300" y="15405100"/>
              <a:chExt cx="838200" cy="5994400"/>
            </a:xfrm>
          </p:grpSpPr>
          <p:pic>
            <p:nvPicPr>
              <p:cNvPr id="86" name="Picture 45">
                <a:extLst>
                  <a:ext uri="{FF2B5EF4-FFF2-40B4-BE49-F238E27FC236}">
                    <a16:creationId xmlns:a16="http://schemas.microsoft.com/office/drawing/2014/main" id="{1917FF71-455D-4CCD-97EA-C566D92DF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5405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7" name="Picture 46">
                <a:extLst>
                  <a:ext uri="{FF2B5EF4-FFF2-40B4-BE49-F238E27FC236}">
                    <a16:creationId xmlns:a16="http://schemas.microsoft.com/office/drawing/2014/main" id="{B6218DA0-29DE-4770-AB17-754A8F9FB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7170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8" name="Picture 47">
                <a:extLst>
                  <a:ext uri="{FF2B5EF4-FFF2-40B4-BE49-F238E27FC236}">
                    <a16:creationId xmlns:a16="http://schemas.microsoft.com/office/drawing/2014/main" id="{11BFD98A-D0B5-41E6-98A3-01B72DAEC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18770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89" name="Picture 48">
                <a:extLst>
                  <a:ext uri="{FF2B5EF4-FFF2-40B4-BE49-F238E27FC236}">
                    <a16:creationId xmlns:a16="http://schemas.microsoft.com/office/drawing/2014/main" id="{47F02614-C775-47A2-ABF4-B6934BEF5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7300" y="20485100"/>
                <a:ext cx="838200" cy="914400"/>
              </a:xfrm>
              <a:prstGeom prst="rect">
                <a:avLst/>
              </a:prstGeom>
            </p:spPr>
          </p:pic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CE75FBC1-C26D-BD0B-5B3D-03758FCEEEBD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052D6231-8300-EE6F-1E06-2AC136860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883D3A-888C-B695-EFFD-57B8229EA819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62000" y="5181600"/>
            <a:ext cx="27279600" cy="33782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833600" y="10795000"/>
            <a:ext cx="12103100" cy="2489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'</a:t>
            </a: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送给我的小小幸福</a:t>
            </a:r>
            <a:r>
              <a:rPr lang="en-US" altLang="zh-CN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’</a:t>
            </a:r>
          </a:p>
          <a:p>
            <a:pPr lvl="0" algn="ctr">
              <a:lnSpc>
                <a:spcPct val="116199"/>
              </a:lnSpc>
            </a:pPr>
            <a:r>
              <a:rPr 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</a:t>
            </a:r>
            <a:r>
              <a:rPr lang="zh-CN" alt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花艺设计制作单日班</a:t>
            </a:r>
            <a:r>
              <a:rPr lang="en-US" sz="6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76750" y="11358970"/>
            <a:ext cx="64516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家庭厨师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300" y="13944600"/>
            <a:ext cx="838200" cy="914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300" y="16103600"/>
            <a:ext cx="838200" cy="914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300" y="17792700"/>
            <a:ext cx="838200" cy="914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300" y="19456400"/>
            <a:ext cx="838200" cy="9144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57300" y="21183600"/>
            <a:ext cx="838200" cy="9144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5087600" y="13919200"/>
            <a:ext cx="14744700" cy="838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288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每周</a:t>
            </a:r>
            <a:r>
              <a:rPr lang="zh-CN" altLang="en-US" sz="6000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星期三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10:30~12:00</a:t>
            </a:r>
          </a:p>
          <a:p>
            <a:pPr lvl="0" algn="l">
              <a:lnSpc>
                <a:spcPct val="112880"/>
              </a:lnSpc>
            </a:pPr>
            <a:r>
              <a:rPr 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          ※ 4/30 (</a:t>
            </a:r>
            <a:r>
              <a:rPr lang="zh-CN" alt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星期三</a:t>
            </a:r>
            <a:r>
              <a:rPr 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 </a:t>
            </a:r>
            <a:r>
              <a:rPr lang="zh-CN" alt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时间会有变动</a:t>
            </a:r>
            <a:r>
              <a:rPr lang="en-US" sz="4400" b="0" i="0" u="none" strike="noStrike" spc="-3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19:30~21:00</a:t>
            </a:r>
          </a:p>
          <a:p>
            <a:pPr lvl="0" algn="l">
              <a:lnSpc>
                <a:spcPct val="18260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zh-CN" altLang="en-US" sz="6000" b="0" i="0" u="none" strike="noStrike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</a:t>
            </a:r>
            <a:r>
              <a:rPr lang="ko-KR" altLang="en-US" sz="6000" b="0" i="0" u="none" strike="noStrike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共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同育儿分享中心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讲义室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在瑞草区居住的养育者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zh-CN" altLang="en-US" sz="6000" b="0" i="0" u="none" strike="noStrike" spc="-6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制作花篮、花束，写信</a:t>
            </a:r>
            <a:endParaRPr lang="ko-KR" sz="6000" b="0" i="0" u="none" strike="noStrike" spc="-6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02-6919-9748(</a:t>
            </a:r>
            <a:r>
              <a:rPr lang="ko-KR" sz="60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김다슬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989D4F47-B57C-452D-A521-BB49483EA3EB}"/>
              </a:ext>
            </a:extLst>
          </p:cNvPr>
          <p:cNvGrpSpPr/>
          <p:nvPr/>
        </p:nvGrpSpPr>
        <p:grpSpPr>
          <a:xfrm>
            <a:off x="1422400" y="14147800"/>
            <a:ext cx="838200" cy="7632700"/>
            <a:chOff x="1422400" y="14147800"/>
            <a:chExt cx="838200" cy="7632700"/>
          </a:xfrm>
        </p:grpSpPr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BB6C82A3-B7E2-4C60-A533-487684058A1C}"/>
                </a:ext>
              </a:extLst>
            </p:cNvPr>
            <p:cNvGrpSpPr/>
            <p:nvPr/>
          </p:nvGrpSpPr>
          <p:grpSpPr>
            <a:xfrm>
              <a:off x="1422400" y="14147800"/>
              <a:ext cx="838200" cy="5918200"/>
              <a:chOff x="1422400" y="14147800"/>
              <a:chExt cx="838200" cy="5918200"/>
            </a:xfrm>
          </p:grpSpPr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4147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2" name="Picture 3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5773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3" name="Picture 3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7551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4" name="Picture 3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2400" y="19151600"/>
                <a:ext cx="838200" cy="914400"/>
              </a:xfrm>
              <a:prstGeom prst="rect">
                <a:avLst/>
              </a:prstGeom>
            </p:spPr>
          </p:pic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22400" y="20866100"/>
              <a:ext cx="838200" cy="914400"/>
            </a:xfrm>
            <a:prstGeom prst="rect">
              <a:avLst/>
            </a:prstGeom>
          </p:spPr>
        </p:pic>
      </p:grpSp>
      <p:sp>
        <p:nvSpPr>
          <p:cNvPr id="36" name="TextBox 36"/>
          <p:cNvSpPr txBox="1"/>
          <p:nvPr/>
        </p:nvSpPr>
        <p:spPr>
          <a:xfrm>
            <a:off x="2552700" y="13919200"/>
            <a:ext cx="12534900" cy="782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4/3(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星期四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)16:00~18:00</a:t>
            </a: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盘浦</a:t>
            </a:r>
            <a:r>
              <a:rPr lang="en-US" altLang="zh-CN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洞居民中心幼儿园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6000" b="0" i="0" u="none" strike="noStrike" spc="-11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首尔生活圈家庭</a:t>
            </a:r>
            <a:endParaRPr lang="en-US" altLang="zh-CN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zh-CN" alt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家庭沟通活动，料理活动</a:t>
            </a:r>
            <a:endParaRPr lang="ko-KR" sz="60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02-6919-9760 (</a:t>
            </a:r>
            <a:r>
              <a:rPr lang="ko-KR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박하은</a:t>
            </a:r>
            <a:r>
              <a:rPr lang="en-US" sz="60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74900" y="8483600"/>
            <a:ext cx="10934700" cy="17272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5811500" y="8597900"/>
            <a:ext cx="94996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养育者</a:t>
            </a:r>
            <a:r>
              <a:rPr lang="ko-KR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常时活动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2500" y="8483600"/>
            <a:ext cx="8470900" cy="17272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3937000" y="8610600"/>
            <a:ext cx="75311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首尔家庭学校</a:t>
            </a:r>
            <a:endParaRPr lang="ko-KR" sz="8000" b="0" i="0" u="none" strike="noStrike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3931900" y="2260600"/>
            <a:ext cx="952500" cy="271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300" b="0" i="0" u="none" strike="noStrike">
                <a:solidFill>
                  <a:srgbClr val="000000"/>
                </a:solidFill>
                <a:latin typeface="Noto Sans CJK KR Regular"/>
              </a:rPr>
              <a:t>·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01800" y="2668270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和爸爸在森林里再走一步</a:t>
            </a:r>
            <a:endParaRPr lang="ko-KR" sz="7500" b="0" i="0" u="none" strike="noStrike" dirty="0">
              <a:solidFill>
                <a:srgbClr val="FD9F28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28702000"/>
            <a:ext cx="838200" cy="9144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0340300"/>
            <a:ext cx="838200" cy="9144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2105600"/>
            <a:ext cx="838200" cy="91440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3705800"/>
            <a:ext cx="838200" cy="9144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700" y="35420300"/>
            <a:ext cx="838200" cy="914400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2400300" y="28333700"/>
            <a:ext cx="14782800" cy="784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spc="-300" dirty="0">
                <a:solidFill>
                  <a:srgbClr val="78787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4/19</a:t>
            </a:r>
            <a:r>
              <a:rPr lang="en-US" altLang="ko-KR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星期六</a:t>
            </a:r>
            <a:r>
              <a:rPr lang="en-US" altLang="ko-KR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 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*</a:t>
            </a:r>
            <a:r>
              <a:rPr lang="ko-KR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时间暂未定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瑞草区内的森林体验空间</a:t>
            </a:r>
            <a:endParaRPr lang="ko-KR" sz="6000" b="0" i="0" u="none" strike="noStrike" spc="-3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</a:t>
            </a:r>
            <a:r>
              <a:rPr lang="en-US" sz="6000" b="0" i="0" u="none" strike="noStrike" spc="-300" dirty="0">
                <a:solidFill>
                  <a:srgbClr val="00000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000" b="0" i="0" u="none" strike="noStrike" spc="-10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居住在瑞草区的男性养育者及儿童</a:t>
            </a:r>
            <a:endParaRPr lang="ko-KR" sz="6000" b="0" i="0" u="none" strike="noStrike" spc="-10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zh-CN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</a:t>
            </a:r>
            <a:r>
              <a:rPr lang="zh-CN" altLang="en-US" sz="6000" b="0" i="0" u="none" strike="noStrike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和爸爸一起的森林体验活动</a:t>
            </a:r>
            <a:endParaRPr lang="ko-KR" sz="6000" b="0" i="0" u="none" strike="noStrike" spc="-300" dirty="0">
              <a:solidFill>
                <a:schemeClr val="tx1">
                  <a:lumMod val="65000"/>
                  <a:lumOff val="35000"/>
                </a:schemeClr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0940"/>
              </a:lnSpc>
            </a:pPr>
            <a:r>
              <a:rPr lang="ko-KR" alt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000" b="0" i="0" u="none" strike="noStrike" spc="-3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02-6919-9750(</a:t>
            </a:r>
            <a:r>
              <a:rPr lang="ko-KR" sz="6000" b="0" i="0" u="none" strike="noStrike" spc="-300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이근중</a:t>
            </a:r>
            <a:r>
              <a:rPr lang="en-US" sz="60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2500" y="23952200"/>
            <a:ext cx="8521700" cy="1727200"/>
          </a:xfrm>
          <a:prstGeom prst="rect">
            <a:avLst/>
          </a:prstGeom>
        </p:spPr>
      </p:pic>
      <p:sp>
        <p:nvSpPr>
          <p:cNvPr id="57" name="TextBox 57"/>
          <p:cNvSpPr txBox="1"/>
          <p:nvPr/>
        </p:nvSpPr>
        <p:spPr>
          <a:xfrm>
            <a:off x="3835400" y="24060150"/>
            <a:ext cx="76327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spc="-6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</a:t>
            </a:r>
            <a:r>
              <a:rPr lang="de-DE" altLang="ko-KR" sz="8000" b="0" i="0" u="none" strike="noStrike" spc="-6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Friend Daddy</a:t>
            </a:r>
            <a:endParaRPr lang="ko-KR" sz="8000" b="0" i="0" u="none" strike="noStrike" spc="-600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4173200" y="26727150"/>
            <a:ext cx="12230100" cy="1333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</a:t>
            </a:r>
            <a:r>
              <a:rPr lang="ko-KR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揉来揉去</a:t>
            </a:r>
            <a:r>
              <a:rPr lang="zh-CN" altLang="en-US" sz="7500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“</a:t>
            </a:r>
            <a:r>
              <a:rPr lang="zh-CN" alt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守护地球吧</a:t>
            </a:r>
            <a:r>
              <a: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!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03400" y="23952200"/>
            <a:ext cx="11988800" cy="1727200"/>
          </a:xfrm>
          <a:prstGeom prst="rect">
            <a:avLst/>
          </a:prstGeom>
        </p:spPr>
      </p:pic>
      <p:sp>
        <p:nvSpPr>
          <p:cNvPr id="61" name="TextBox 61"/>
          <p:cNvSpPr txBox="1"/>
          <p:nvPr/>
        </p:nvSpPr>
        <p:spPr>
          <a:xfrm>
            <a:off x="14503400" y="24085550"/>
            <a:ext cx="11899900" cy="1422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zh-CN" altLang="en-US" sz="8000" b="0" i="0" u="none" strike="noStrike" spc="-3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养育者</a:t>
            </a:r>
            <a:r>
              <a:rPr lang="en-US" sz="8000" b="0" i="0" u="none" strike="noStrike" spc="-3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-</a:t>
            </a:r>
            <a:r>
              <a:rPr lang="zh-CN" altLang="en-US" sz="8000" b="0" i="0" u="none" strike="noStrike" spc="-3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儿童</a:t>
            </a:r>
            <a:r>
              <a:rPr lang="ko-KR" altLang="en-US" sz="8000" b="0" i="0" u="none" strike="noStrike" spc="-300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常时活动</a:t>
            </a:r>
            <a:endParaRPr lang="ko-KR" sz="8000" b="0" i="0" u="none" strike="noStrike" spc="-300" dirty="0">
              <a:solidFill>
                <a:srgbClr val="FFFFFF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8799AF05-CF53-4715-B484-8DA926A7BFF6}"/>
              </a:ext>
            </a:extLst>
          </p:cNvPr>
          <p:cNvGrpSpPr/>
          <p:nvPr/>
        </p:nvGrpSpPr>
        <p:grpSpPr>
          <a:xfrm>
            <a:off x="13931900" y="28676600"/>
            <a:ext cx="838200" cy="8610600"/>
            <a:chOff x="14084300" y="28638500"/>
            <a:chExt cx="838200" cy="8610600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413DC704-65C8-4596-9075-20A54B27C783}"/>
                </a:ext>
              </a:extLst>
            </p:cNvPr>
            <p:cNvGrpSpPr/>
            <p:nvPr/>
          </p:nvGrpSpPr>
          <p:grpSpPr>
            <a:xfrm>
              <a:off x="14084300" y="28638500"/>
              <a:ext cx="838200" cy="6845300"/>
              <a:chOff x="14084300" y="28638500"/>
              <a:chExt cx="838200" cy="6845300"/>
            </a:xfrm>
          </p:grpSpPr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286385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11785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6" name="Picture 6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292475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67" name="Picture 6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84300" y="34569400"/>
                <a:ext cx="838200" cy="914400"/>
              </a:xfrm>
              <a:prstGeom prst="rect">
                <a:avLst/>
              </a:prstGeom>
            </p:spPr>
          </p:pic>
        </p:grpSp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084300" y="36334700"/>
              <a:ext cx="838200" cy="914400"/>
            </a:xfrm>
            <a:prstGeom prst="rect">
              <a:avLst/>
            </a:prstGeom>
          </p:spPr>
        </p:pic>
      </p:grpSp>
      <p:sp>
        <p:nvSpPr>
          <p:cNvPr id="69" name="TextBox 69"/>
          <p:cNvSpPr txBox="1"/>
          <p:nvPr/>
        </p:nvSpPr>
        <p:spPr>
          <a:xfrm>
            <a:off x="15284450" y="28638500"/>
            <a:ext cx="14351000" cy="8559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07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时间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4/4,4/11</a:t>
            </a:r>
            <a:r>
              <a:rPr lang="en-US" altLang="ko-KR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ko-KR" altLang="en-US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星期五</a:t>
            </a:r>
            <a:r>
              <a:rPr lang="en-US" altLang="ko-KR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  <a:r>
              <a:rPr lang="en-US" sz="6100" b="0" i="0" u="none" strike="noStrike" spc="-3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17:30~18:30</a:t>
            </a:r>
          </a:p>
          <a:p>
            <a:pPr lvl="0" algn="l">
              <a:lnSpc>
                <a:spcPct val="107070"/>
              </a:lnSpc>
            </a:pPr>
            <a:r>
              <a:rPr lang="en-US" sz="4600" b="0" i="0" u="none" strike="noStrike" spc="100" dirty="0">
                <a:solidFill>
                  <a:srgbClr val="FC523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     </a:t>
            </a:r>
            <a:r>
              <a:rPr lang="en-US" sz="61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4/18, 4/25</a:t>
            </a:r>
            <a:r>
              <a:rPr lang="en-US" altLang="ko-KR" sz="61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</a:t>
            </a:r>
            <a:r>
              <a:rPr lang="ko-KR" altLang="en-US" sz="61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星期五</a:t>
            </a:r>
            <a:r>
              <a:rPr lang="en-US" altLang="ko-KR" sz="61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 </a:t>
            </a:r>
            <a:r>
              <a:rPr lang="en-US" sz="6100" b="0" i="0" u="none" strike="noStrike" spc="1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19:30~20:30</a:t>
            </a:r>
          </a:p>
          <a:p>
            <a:pPr lvl="0" algn="l">
              <a:lnSpc>
                <a:spcPct val="1826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场所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 </a:t>
            </a:r>
            <a:r>
              <a:rPr lang="ko-KR" altLang="en-US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共同育儿分享中心</a:t>
            </a:r>
            <a:r>
              <a:rPr lang="zh-CN" altLang="en-US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游戏空间</a:t>
            </a:r>
            <a:r>
              <a:rPr lang="en-US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/</a:t>
            </a:r>
            <a:r>
              <a:rPr lang="zh-CN" altLang="en-US" sz="6100" b="0" i="0" u="none" strike="noStrike" spc="-7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讲义室</a:t>
            </a:r>
            <a:endParaRPr lang="ko-KR" sz="6100" b="0" i="0" u="none" strike="noStrike" spc="-700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对象 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: 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居住在瑞草区的养育者及儿童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内容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</a:t>
            </a:r>
            <a:r>
              <a:rPr lang="en-US" sz="6100" b="0" i="0" u="none" strike="noStrike" spc="-2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 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再利用</a:t>
            </a:r>
            <a:r>
              <a:rPr lang="ko-KR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教育</a:t>
            </a:r>
            <a:r>
              <a:rPr lang="zh-CN" alt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及制作</a:t>
            </a:r>
            <a:endParaRPr lang="ko-KR" sz="6100" b="0" i="0" u="none" strike="noStrike" dirty="0">
              <a:solidFill>
                <a:srgbClr val="595959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  <a:p>
            <a:pPr lvl="0" algn="l">
              <a:lnSpc>
                <a:spcPct val="182600"/>
              </a:lnSpc>
            </a:pPr>
            <a:r>
              <a:rPr lang="ko-KR" alt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咨询</a:t>
            </a:r>
            <a:r>
              <a:rPr lang="en-US" sz="61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 : 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02-6919-9748(</a:t>
            </a:r>
            <a:r>
              <a:rPr lang="ko-KR" sz="6100" b="0" i="0" u="none" strike="noStrike" dirty="0" err="1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김다슬</a:t>
            </a:r>
            <a:r>
              <a:rPr lang="en-US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EF3B93-9D84-477C-9AB2-818BD5E28805}"/>
              </a:ext>
            </a:extLst>
          </p:cNvPr>
          <p:cNvSpPr txBox="1"/>
          <p:nvPr/>
        </p:nvSpPr>
        <p:spPr>
          <a:xfrm>
            <a:off x="-113255" y="3887380"/>
            <a:ext cx="29768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共同育儿分享中心</a:t>
            </a:r>
            <a:r>
              <a:rPr lang="en-US" altLang="ko-KR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(2</a:t>
            </a:r>
            <a:r>
              <a:rPr lang="ko-KR" altLang="en-US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中心</a:t>
            </a:r>
            <a:r>
              <a:rPr lang="en-US" altLang="ko-KR" sz="17300" b="1" spc="-300" dirty="0">
                <a:ln w="76200">
                  <a:solidFill>
                    <a:schemeClr val="bg1"/>
                  </a:solidFill>
                </a:ln>
                <a:solidFill>
                  <a:srgbClr val="0070C0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4016B51E-B97F-3743-7137-3C6C0E326B25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78" name="Picture 7">
              <a:extLst>
                <a:ext uri="{FF2B5EF4-FFF2-40B4-BE49-F238E27FC236}">
                  <a16:creationId xmlns:a16="http://schemas.microsoft.com/office/drawing/2014/main" id="{21E4E4CD-B5D5-ABAD-66CE-D03E88725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4F3E8D1-B6D0-1B0B-E8CE-EBC2E04AD209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0" y="32359600"/>
            <a:ext cx="29768800" cy="10452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-4241800"/>
            <a:ext cx="8902700" cy="849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400" y="-2387600"/>
            <a:ext cx="7505700" cy="764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-3378200"/>
            <a:ext cx="7632700" cy="7340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00000">
            <a:off x="-990600" y="101600"/>
            <a:ext cx="3543300" cy="6083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900" y="5257800"/>
            <a:ext cx="2171700" cy="207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1800" y="-736600"/>
            <a:ext cx="3009900" cy="287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40000">
            <a:off x="27520900" y="5613400"/>
            <a:ext cx="1879600" cy="1816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4100" y="2133600"/>
            <a:ext cx="1155700" cy="1117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6200" y="2387600"/>
            <a:ext cx="1155700" cy="1117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620000">
            <a:off x="8077200" y="-2438400"/>
            <a:ext cx="2832100" cy="4864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1460000">
            <a:off x="20916900" y="-990600"/>
            <a:ext cx="2832100" cy="48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5100" y="1358900"/>
            <a:ext cx="1155700" cy="1117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5300" y="3403600"/>
            <a:ext cx="1155700" cy="1117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60000">
            <a:off x="27393900" y="1816100"/>
            <a:ext cx="2832100" cy="48641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762000" y="6299200"/>
            <a:ext cx="27279600" cy="32740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87600" y="29603700"/>
            <a:ext cx="11544300" cy="72009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4600" y="26098500"/>
            <a:ext cx="11430000" cy="21209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8C6AD95C-C17D-42C1-AA58-D27809A06FD3}"/>
              </a:ext>
            </a:extLst>
          </p:cNvPr>
          <p:cNvGrpSpPr/>
          <p:nvPr/>
        </p:nvGrpSpPr>
        <p:grpSpPr>
          <a:xfrm>
            <a:off x="2616200" y="24422100"/>
            <a:ext cx="10769600" cy="1727200"/>
            <a:chOff x="3429000" y="24384000"/>
            <a:chExt cx="10769600" cy="17272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29000" y="24384000"/>
              <a:ext cx="10769600" cy="17272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3860800" y="24536400"/>
              <a:ext cx="9906000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多文化家庭成长支援</a:t>
              </a:r>
              <a:endParaRPr lang="ko-KR" sz="8000" b="0" i="0" u="none" strike="noStrike" dirty="0">
                <a:solidFill>
                  <a:srgbClr val="FFFFFF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6" name="Group 2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174E5D2-4E6A-DAF9-73F2-5AD6E6BBE124}"/>
              </a:ext>
            </a:extLst>
          </p:cNvPr>
          <p:cNvGrpSpPr/>
          <p:nvPr/>
        </p:nvGrpSpPr>
        <p:grpSpPr>
          <a:xfrm>
            <a:off x="1422400" y="26955750"/>
            <a:ext cx="14185900" cy="9842500"/>
            <a:chOff x="2260600" y="26822400"/>
            <a:chExt cx="14185900" cy="9842500"/>
          </a:xfrm>
        </p:grpSpPr>
        <p:sp>
          <p:nvSpPr>
            <p:cNvPr id="21" name="TextBox 21"/>
            <p:cNvSpPr txBox="1"/>
            <p:nvPr/>
          </p:nvSpPr>
          <p:spPr>
            <a:xfrm>
              <a:off x="3619500" y="26822400"/>
              <a:ext cx="8216900" cy="1333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全球</a:t>
              </a: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明星</a:t>
              </a: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关环室</a:t>
              </a:r>
              <a:endParaRPr lang="ko-KR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0F46CE00-A3E0-81FC-D4AB-FF8BE674BA4D}"/>
                </a:ext>
              </a:extLst>
            </p:cNvPr>
            <p:cNvGrpSpPr/>
            <p:nvPr/>
          </p:nvGrpSpPr>
          <p:grpSpPr>
            <a:xfrm>
              <a:off x="2260600" y="29019500"/>
              <a:ext cx="838200" cy="7645400"/>
              <a:chOff x="2260600" y="29019500"/>
              <a:chExt cx="838200" cy="7645400"/>
            </a:xfrm>
          </p:grpSpPr>
          <p:pic>
            <p:nvPicPr>
              <p:cNvPr id="27" name="Picture 2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0600" y="290195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8" name="Picture 2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0600" y="306578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29" name="Picture 29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0600" y="324231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0" name="Picture 30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0600" y="340233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31" name="Picture 3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0600" y="35750500"/>
                <a:ext cx="838200" cy="914400"/>
              </a:xfrm>
              <a:prstGeom prst="rect">
                <a:avLst/>
              </a:prstGeom>
            </p:spPr>
          </p:pic>
        </p:grpSp>
        <p:sp>
          <p:nvSpPr>
            <p:cNvPr id="32" name="TextBox 32"/>
            <p:cNvSpPr txBox="1"/>
            <p:nvPr/>
          </p:nvSpPr>
          <p:spPr>
            <a:xfrm>
              <a:off x="3429000" y="28702000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每周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星期三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14:30~19:00</a:t>
              </a: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 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瑞草妈妈治愈中心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 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多文化家庭儿童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5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名及成人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名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小提琴，中提琴</a:t>
              </a:r>
              <a:r>
                <a:rPr lang="en-US" altLang="zh-CN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1:1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课程</a:t>
              </a:r>
              <a:endParaRPr lang="ko-KR" sz="6100" b="0" i="0" u="none" strike="noStrike" spc="-500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070-7477-2404(</a:t>
              </a:r>
              <a:r>
                <a:rPr lang="ko-KR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박슬기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9" name="Group 3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DB7225A3-3E47-88D6-CDE2-4837E36BAAB3}"/>
              </a:ext>
            </a:extLst>
          </p:cNvPr>
          <p:cNvGrpSpPr/>
          <p:nvPr/>
        </p:nvGrpSpPr>
        <p:grpSpPr>
          <a:xfrm>
            <a:off x="2393950" y="10258429"/>
            <a:ext cx="26631900" cy="11849100"/>
            <a:chOff x="3289300" y="10248900"/>
            <a:chExt cx="26631900" cy="11849100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89300" y="13232130"/>
              <a:ext cx="10769600" cy="7315200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16598900" y="12509500"/>
              <a:ext cx="9182100" cy="12305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zh-CN" altLang="en-US" sz="7500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以</a:t>
              </a: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父母</a:t>
              </a:r>
              <a:r>
                <a:rPr lang="en-US" altLang="zh-CN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-</a:t>
              </a:r>
              <a:r>
                <a:rPr lang="zh-CN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子女为</a:t>
              </a:r>
              <a:r>
                <a:rPr lang="ko-KR" altLang="en-US" sz="75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endParaRPr lang="en-US" sz="7500" b="0" i="0" u="none" strike="noStrike" dirty="0">
                <a:solidFill>
                  <a:srgbClr val="FD9F28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</p:txBody>
        </p:sp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14700" y="10248900"/>
              <a:ext cx="9182100" cy="1727200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16065500" y="10344150"/>
              <a:ext cx="8978900" cy="1422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en-US" sz="8000" b="0" i="0" u="none" strike="noStrike" dirty="0">
                  <a:solidFill>
                    <a:srgbClr val="FFFFFF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F(Family)-DAY</a:t>
              </a: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E56338E-8C1D-043D-E2B3-39D7C75AF36C}"/>
                </a:ext>
              </a:extLst>
            </p:cNvPr>
            <p:cNvGrpSpPr/>
            <p:nvPr/>
          </p:nvGrpSpPr>
          <p:grpSpPr>
            <a:xfrm>
              <a:off x="15608300" y="14452600"/>
              <a:ext cx="838200" cy="7645400"/>
              <a:chOff x="15608300" y="14452600"/>
              <a:chExt cx="838200" cy="7645400"/>
            </a:xfrm>
          </p:grpSpPr>
          <p:pic>
            <p:nvPicPr>
              <p:cNvPr id="41" name="Picture 4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8300" y="144526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2" name="Picture 4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8300" y="160909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3" name="Picture 4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8300" y="178562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4" name="Picture 4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8300" y="19456400"/>
                <a:ext cx="838200" cy="914400"/>
              </a:xfrm>
              <a:prstGeom prst="rect">
                <a:avLst/>
              </a:prstGeom>
            </p:spPr>
          </p:pic>
          <p:pic>
            <p:nvPicPr>
              <p:cNvPr id="45" name="Picture 4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608300" y="21183600"/>
                <a:ext cx="838200" cy="914400"/>
              </a:xfrm>
              <a:prstGeom prst="rect">
                <a:avLst/>
              </a:prstGeom>
            </p:spPr>
          </p:pic>
        </p:grpSp>
        <p:sp>
          <p:nvSpPr>
            <p:cNvPr id="46" name="TextBox 46"/>
            <p:cNvSpPr txBox="1"/>
            <p:nvPr/>
          </p:nvSpPr>
          <p:spPr>
            <a:xfrm>
              <a:off x="16903700" y="14097000"/>
              <a:ext cx="13017500" cy="7848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4/16(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星期三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 *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时间暂未定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场所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;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瑞草妈妈治愈中心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 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瑞草区内的父母及子女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内容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以父母和子女为</a:t>
              </a:r>
              <a:r>
                <a:rPr lang="ko-KR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对象</a:t>
              </a:r>
              <a:r>
                <a:rPr lang="zh-CN" alt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的活动</a:t>
              </a:r>
              <a:endParaRPr lang="ko-KR" sz="6100" b="0" i="0" u="none" strike="noStrike" dirty="0">
                <a:solidFill>
                  <a:srgbClr val="595959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endParaRPr>
            </a:p>
            <a:p>
              <a:pPr lvl="0" algn="l">
                <a:lnSpc>
                  <a:spcPct val="180940"/>
                </a:lnSpc>
              </a:pPr>
              <a:r>
                <a:rPr lang="ko-KR" alt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咨询</a:t>
              </a:r>
              <a:r>
                <a:rPr lang="en-US" sz="6100" b="0" i="0" u="none" strike="noStrike" dirty="0">
                  <a:solidFill>
                    <a:srgbClr val="FD9F28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 : 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02-573-2010(</a:t>
              </a:r>
              <a:r>
                <a:rPr lang="ko-KR" sz="6100" b="0" i="0" u="none" strike="noStrike" dirty="0" err="1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문예슬</a:t>
              </a:r>
              <a:r>
                <a:rPr lang="en-US" sz="6100" b="0" i="0" u="none" strike="noStrike" dirty="0">
                  <a:solidFill>
                    <a:srgbClr val="595959"/>
                  </a:solidFill>
                  <a:latin typeface="서울남산체 EB" panose="02020503020101020101" pitchFamily="18" charset="-127"/>
                  <a:ea typeface="서울남산체 EB" panose="02020503020101020101" pitchFamily="18" charset="-127"/>
                </a:rPr>
                <a:t>)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1794D0A-DD69-45C6-B6C4-EAB050B1AAC8}"/>
              </a:ext>
            </a:extLst>
          </p:cNvPr>
          <p:cNvSpPr txBox="1"/>
          <p:nvPr/>
        </p:nvSpPr>
        <p:spPr>
          <a:xfrm>
            <a:off x="0" y="4535207"/>
            <a:ext cx="2969364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瑞草妈妈治愈中心 </a:t>
            </a:r>
            <a:r>
              <a:rPr lang="en-US" altLang="zh-CN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(3</a:t>
            </a:r>
            <a:r>
              <a:rPr lang="zh-CN" altLang="en-US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中心</a:t>
            </a:r>
            <a:r>
              <a:rPr lang="en-US" altLang="zh-CN" sz="17300" b="1" spc="-600" dirty="0">
                <a:ln w="76200">
                  <a:solidFill>
                    <a:schemeClr val="bg1"/>
                  </a:solidFill>
                </a:ln>
                <a:solidFill>
                  <a:srgbClr val="EC8CCA"/>
                </a:solidFill>
                <a:latin typeface="서울남산체 EB" panose="02020503020101020101" pitchFamily="18" charset="-127"/>
                <a:ea typeface="서울남산체 EB" panose="02020503020101020101" pitchFamily="18" charset="-127"/>
              </a:rPr>
              <a:t>)</a:t>
            </a:r>
            <a:endParaRPr lang="en-US" altLang="ko-KR" sz="17300" b="1" spc="-600" dirty="0">
              <a:ln w="76200">
                <a:solidFill>
                  <a:schemeClr val="bg1"/>
                </a:solidFill>
              </a:ln>
              <a:solidFill>
                <a:srgbClr val="EC8CCA"/>
              </a:solidFill>
              <a:latin typeface="서울남산체 EB" panose="02020503020101020101" pitchFamily="18" charset="-127"/>
              <a:ea typeface="서울남산체 EB" panose="02020503020101020101" pitchFamily="18" charset="-127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79BD471-EBB9-8088-427D-971985085725}"/>
              </a:ext>
            </a:extLst>
          </p:cNvPr>
          <p:cNvGrpSpPr/>
          <p:nvPr/>
        </p:nvGrpSpPr>
        <p:grpSpPr>
          <a:xfrm>
            <a:off x="9455150" y="39601140"/>
            <a:ext cx="8756650" cy="2743200"/>
            <a:chOff x="36144200" y="29978350"/>
            <a:chExt cx="8756650" cy="2743200"/>
          </a:xfrm>
        </p:grpSpPr>
        <p:pic>
          <p:nvPicPr>
            <p:cNvPr id="52" name="Picture 7">
              <a:extLst>
                <a:ext uri="{FF2B5EF4-FFF2-40B4-BE49-F238E27FC236}">
                  <a16:creationId xmlns:a16="http://schemas.microsoft.com/office/drawing/2014/main" id="{53641918-0B38-71D3-5982-16D0B2474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6144200" y="29978350"/>
              <a:ext cx="8636000" cy="27432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06A11F-E363-1D2E-2547-1AA2B81B8D01}"/>
                </a:ext>
              </a:extLst>
            </p:cNvPr>
            <p:cNvSpPr txBox="1"/>
            <p:nvPr/>
          </p:nvSpPr>
          <p:spPr>
            <a:xfrm>
              <a:off x="38728650" y="30982583"/>
              <a:ext cx="6172200" cy="1015663"/>
            </a:xfrm>
            <a:prstGeom prst="rect">
              <a:avLst/>
            </a:prstGeom>
            <a:solidFill>
              <a:srgbClr val="A5C75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dirty="0"/>
                <a:t>瑞草区家庭中心</a:t>
              </a:r>
              <a:endParaRPr lang="ko-KR" altLang="en-US" sz="6000" b="1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2977</Words>
  <Application>Microsoft Office PowerPoint</Application>
  <PresentationFormat>사용자 지정</PresentationFormat>
  <Paragraphs>408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31" baseType="lpstr">
      <vt:lpstr>서울남산체 EB</vt:lpstr>
      <vt:lpstr>맑은 고딕</vt:lpstr>
      <vt:lpstr>Arial Unicode MS</vt:lpstr>
      <vt:lpstr>HancomEQN</vt:lpstr>
      <vt:lpstr>THERodongSinmun Bold</vt:lpstr>
      <vt:lpstr>宋体</vt:lpstr>
      <vt:lpstr>DengXian</vt:lpstr>
      <vt:lpstr>Maplestory Light</vt:lpstr>
      <vt:lpstr>Arial</vt:lpstr>
      <vt:lpstr>BM JUA </vt:lpstr>
      <vt:lpstr>Pretendard Regular</vt:lpstr>
      <vt:lpstr>Calibri</vt:lpstr>
      <vt:lpstr>Noto Sans CJK KR Regular</vt:lpstr>
      <vt:lpstr>서울남산체 M</vt:lpstr>
      <vt:lpstr>BIZ UDMincho Medium</vt:lpstr>
      <vt:lpstr>Gmarket Sans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가평군가족센터</dc:creator>
  <cp:lastModifiedBy>user</cp:lastModifiedBy>
  <cp:revision>41</cp:revision>
  <cp:lastPrinted>2025-03-28T01:24:13Z</cp:lastPrinted>
  <dcterms:created xsi:type="dcterms:W3CDTF">2006-08-16T00:00:00Z</dcterms:created>
  <dcterms:modified xsi:type="dcterms:W3CDTF">2025-03-28T01:25:40Z</dcterms:modified>
</cp:coreProperties>
</file>